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tiff" ContentType="image/tiff"/>
  <Default Extension="emf" ContentType="image/x-emf"/>
  <Default Extension="flv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24" r:id="rId2"/>
    <p:sldId id="334" r:id="rId3"/>
    <p:sldId id="335" r:id="rId4"/>
    <p:sldId id="341" r:id="rId5"/>
    <p:sldId id="336" r:id="rId6"/>
    <p:sldId id="325" r:id="rId7"/>
    <p:sldId id="326" r:id="rId8"/>
    <p:sldId id="346" r:id="rId9"/>
    <p:sldId id="328" r:id="rId10"/>
    <p:sldId id="327" r:id="rId11"/>
    <p:sldId id="337" r:id="rId12"/>
    <p:sldId id="338" r:id="rId13"/>
    <p:sldId id="349" r:id="rId14"/>
    <p:sldId id="350" r:id="rId15"/>
    <p:sldId id="351" r:id="rId16"/>
    <p:sldId id="339" r:id="rId17"/>
    <p:sldId id="342" r:id="rId18"/>
    <p:sldId id="331" r:id="rId19"/>
    <p:sldId id="332" r:id="rId20"/>
    <p:sldId id="340" r:id="rId21"/>
    <p:sldId id="321" r:id="rId22"/>
    <p:sldId id="262" r:id="rId23"/>
    <p:sldId id="330" r:id="rId24"/>
    <p:sldId id="269" r:id="rId25"/>
    <p:sldId id="266" r:id="rId26"/>
    <p:sldId id="278" r:id="rId27"/>
    <p:sldId id="343" r:id="rId28"/>
    <p:sldId id="290" r:id="rId29"/>
    <p:sldId id="281" r:id="rId30"/>
    <p:sldId id="333" r:id="rId31"/>
    <p:sldId id="287" r:id="rId32"/>
    <p:sldId id="288" r:id="rId33"/>
    <p:sldId id="309" r:id="rId34"/>
    <p:sldId id="310" r:id="rId35"/>
    <p:sldId id="348" r:id="rId36"/>
    <p:sldId id="311" r:id="rId37"/>
    <p:sldId id="313" r:id="rId38"/>
    <p:sldId id="320" r:id="rId39"/>
    <p:sldId id="352" r:id="rId40"/>
    <p:sldId id="283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5" autoAdjust="0"/>
    <p:restoredTop sz="66875" autoAdjust="0"/>
  </p:normalViewPr>
  <p:slideViewPr>
    <p:cSldViewPr>
      <p:cViewPr varScale="1">
        <p:scale>
          <a:sx n="83" d="100"/>
          <a:sy n="83" d="100"/>
        </p:scale>
        <p:origin x="-11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EDFEC-3C5F-154F-8DE8-12FA82A1588E}" type="datetimeFigureOut">
              <a:rPr lang="en-US" smtClean="0"/>
              <a:pPr/>
              <a:t>8/12/12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1D5DB-467F-D945-8F2A-271E33F9CB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905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8C3ED8-F41F-274A-9D7A-F9D858BBD4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37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58579F-B365-6A41-A3A6-42877BE83C3F}" type="slidenum">
              <a:rPr lang="en-US"/>
              <a:pPr/>
              <a:t>22</a:t>
            </a:fld>
            <a:endParaRPr 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5D861E-6E52-BB4E-BEDF-0AA9C3814F21}" type="slidenum">
              <a:rPr lang="en-US"/>
              <a:pPr/>
              <a:t>40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77208-B9D6-2944-AF0A-8776A407D28E}" type="slidenum">
              <a:rPr lang="en-US"/>
              <a:pPr/>
              <a:t>24</a:t>
            </a:fld>
            <a:endParaRPr lang="en-US"/>
          </a:p>
        </p:txBody>
      </p:sp>
      <p:sp>
        <p:nvSpPr>
          <p:cNvPr id="368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F94BDB-1F95-AE47-9432-1C5F71D844D3}" type="slidenum">
              <a:rPr lang="en-US"/>
              <a:pPr/>
              <a:t>25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1BECB1-A304-A64E-9192-2E9E3144992B}" type="slidenum">
              <a:rPr lang="en-US"/>
              <a:pPr/>
              <a:t>26</a:t>
            </a:fld>
            <a:endParaRPr 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C3ED8-F41F-274A-9D7A-F9D858BBD44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45FD9A-EA61-114B-AD16-9E18CE35F0D1}" type="slidenum">
              <a:rPr lang="en-US"/>
              <a:pPr/>
              <a:t>29</a:t>
            </a:fld>
            <a:endParaRPr 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C3ED8-F41F-274A-9D7A-F9D858BBD44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C3ED8-F41F-274A-9D7A-F9D858BBD44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some questions that provoked</a:t>
            </a:r>
            <a:r>
              <a:rPr lang="en-US" baseline="0" dirty="0" smtClean="0"/>
              <a:t> the path we are taking.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8C3ED8-F41F-274A-9D7A-F9D858BBD44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6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84F6A5F-B0A9-A34A-8ED0-329570002E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B6419C-E2B3-094D-AA7C-DF56A5FD62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7D11FC6-2953-9B47-9874-D547C76FFC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5EC44632-3B66-8849-A41E-DDF04C4069C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A31071D0-A6A4-F743-BC1B-5023AA5D93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EC630E4E-DBD5-A64B-BF07-ED36FDAE1A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D5C3EB3-D450-2749-9B1A-2619D71978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98F3AE5-6F46-4A42-98EE-254F7F480AC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228D8-E549-1444-9CFD-0F0455E55F2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3BD0B17-9C6F-3147-8AF5-2BE9823809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E65338A-0BA8-9F48-A60A-05D17D48BF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0F3CA2A-6C1B-0E42-B0D9-3C1C46F32E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136642B-25BE-284F-8A12-A142466B10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1165A5F-0B92-324F-9257-3C60682DB3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mtClean="0"/>
              <a:t>13.08.2012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r>
              <a:rPr lang="en-US" dirty="0" err="1" smtClean="0"/>
              <a:t>www.nextgenaerosciences.com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7E94428-D21A-9241-B791-DC61F1AD4D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flv"/><Relationship Id="rId4" Type="http://schemas.openxmlformats.org/officeDocument/2006/relationships/video" Target="../media/media2.flv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microsoft.com/office/2007/relationships/media" Target="../media/media1.flv"/><Relationship Id="rId2" Type="http://schemas.openxmlformats.org/officeDocument/2006/relationships/video" Target="../media/media1.fl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1295400"/>
          </a:xfrm>
        </p:spPr>
        <p:txBody>
          <a:bodyPr/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Darwin, Boltzmann, and the Sea of Air</a:t>
            </a:r>
            <a:br>
              <a:rPr lang="en-US" sz="3200" dirty="0" smtClean="0"/>
            </a:br>
            <a:r>
              <a:rPr lang="en-US" sz="2000" dirty="0" smtClean="0"/>
              <a:t>First Steps Toward a Theory of Airspace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400" i="1" dirty="0" smtClean="0"/>
              <a:t>Bruce Sawhill</a:t>
            </a:r>
            <a:r>
              <a:rPr lang="en-US" sz="2400" dirty="0" smtClean="0"/>
              <a:t>, </a:t>
            </a:r>
            <a:r>
              <a:rPr lang="en-US" sz="2400" i="1" dirty="0" smtClean="0"/>
              <a:t>PhD </a:t>
            </a:r>
            <a:br>
              <a:rPr lang="en-US" sz="2400" i="1" dirty="0" smtClean="0"/>
            </a:br>
            <a:r>
              <a:rPr lang="en-US" sz="2400" dirty="0" smtClean="0"/>
              <a:t>NextGen </a:t>
            </a:r>
            <a:r>
              <a:rPr lang="en-US" sz="2400" dirty="0"/>
              <a:t>AeroSciences, </a:t>
            </a:r>
            <a:r>
              <a:rPr lang="en-US" sz="2400" dirty="0" smtClean="0"/>
              <a:t>LLC</a:t>
            </a:r>
            <a:br>
              <a:rPr lang="en-US" sz="2400" dirty="0" smtClean="0"/>
            </a:br>
            <a:r>
              <a:rPr lang="en-US" sz="2400" dirty="0" smtClean="0"/>
              <a:t>University of California, Santa Cruz</a:t>
            </a:r>
            <a:br>
              <a:rPr lang="en-US" sz="2400" dirty="0" smtClean="0"/>
            </a:b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8000" t="-1" r="-37929" b="-13254"/>
          <a:stretch/>
        </p:blipFill>
        <p:spPr>
          <a:xfrm rot="5400000">
            <a:off x="658812" y="1420812"/>
            <a:ext cx="7902575" cy="3886200"/>
          </a:xfrm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172200"/>
            <a:ext cx="2895600" cy="457200"/>
          </a:xfrm>
        </p:spPr>
        <p:txBody>
          <a:bodyPr/>
          <a:lstStyle/>
          <a:p>
            <a:r>
              <a:rPr lang="en-US" dirty="0" err="1" smtClean="0"/>
              <a:t>www.nextgenaerosciences.com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Agency and Optimization:</a:t>
            </a:r>
            <a:br>
              <a:rPr lang="en-US" sz="3200" dirty="0" smtClean="0"/>
            </a:br>
            <a:r>
              <a:rPr lang="en-US" sz="2400" dirty="0" smtClean="0"/>
              <a:t>connecting the airspace to Boltzmann and Darwin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114800"/>
          </a:xfrm>
        </p:spPr>
        <p:txBody>
          <a:bodyPr/>
          <a:lstStyle/>
          <a:p>
            <a:r>
              <a:rPr lang="en-US" sz="2400" dirty="0" smtClean="0"/>
              <a:t>Agency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means by which </a:t>
            </a:r>
            <a:r>
              <a:rPr lang="en-US" sz="2000" dirty="0">
                <a:solidFill>
                  <a:srgbClr val="008000"/>
                </a:solidFill>
              </a:rPr>
              <a:t>intelligence</a:t>
            </a:r>
            <a:r>
              <a:rPr lang="en-US" sz="2000" dirty="0"/>
              <a:t> achieves a </a:t>
            </a:r>
            <a:r>
              <a:rPr lang="en-US" sz="2000" dirty="0" smtClean="0"/>
              <a:t>result</a:t>
            </a:r>
          </a:p>
          <a:p>
            <a:pPr lvl="1"/>
            <a:r>
              <a:rPr lang="en-US" sz="2000" dirty="0" smtClean="0"/>
              <a:t>Distinguishable from other agents </a:t>
            </a:r>
            <a:r>
              <a:rPr lang="en-US" sz="2000" dirty="0" smtClean="0">
                <a:solidFill>
                  <a:srgbClr val="008000"/>
                </a:solidFill>
              </a:rPr>
              <a:t>(unlike ideal gas)</a:t>
            </a:r>
          </a:p>
          <a:p>
            <a:pPr lvl="1"/>
            <a:r>
              <a:rPr lang="en-US" sz="2000" dirty="0" smtClean="0"/>
              <a:t>A good framework for </a:t>
            </a:r>
            <a:r>
              <a:rPr lang="en-US" sz="2000" dirty="0" smtClean="0">
                <a:solidFill>
                  <a:srgbClr val="008000"/>
                </a:solidFill>
              </a:rPr>
              <a:t>self-propelled </a:t>
            </a:r>
            <a:r>
              <a:rPr lang="en-US" sz="2000" dirty="0" smtClean="0"/>
              <a:t>entities</a:t>
            </a:r>
          </a:p>
          <a:p>
            <a:pPr lvl="1"/>
            <a:r>
              <a:rPr lang="en-US" sz="2000" dirty="0"/>
              <a:t>If an agent can act on its own behalf, it can seek to improve its </a:t>
            </a:r>
            <a:r>
              <a:rPr lang="en-US" sz="2000" dirty="0">
                <a:solidFill>
                  <a:srgbClr val="0000FF"/>
                </a:solidFill>
              </a:rPr>
              <a:t>utility</a:t>
            </a:r>
            <a:r>
              <a:rPr lang="en-US" sz="2000" dirty="0">
                <a:solidFill>
                  <a:srgbClr val="008000"/>
                </a:solidFill>
              </a:rPr>
              <a:t>/fitness</a:t>
            </a:r>
            <a:endParaRPr lang="en-US" sz="2000" dirty="0" smtClean="0">
              <a:solidFill>
                <a:srgbClr val="008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114800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pPr lvl="1"/>
            <a:r>
              <a:rPr lang="en-US" sz="2000" dirty="0" err="1" smtClean="0">
                <a:solidFill>
                  <a:srgbClr val="0000FF"/>
                </a:solidFill>
              </a:rPr>
              <a:t>Extremum</a:t>
            </a:r>
            <a:r>
              <a:rPr lang="en-US" sz="2000" dirty="0" smtClean="0">
                <a:solidFill>
                  <a:srgbClr val="0000FF"/>
                </a:solidFill>
              </a:rPr>
              <a:t> principle (entropy, cost, time)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Competing constraints</a:t>
            </a:r>
          </a:p>
          <a:p>
            <a:pPr lvl="1"/>
            <a:r>
              <a:rPr lang="en-US" sz="2000" dirty="0" smtClean="0"/>
              <a:t>A theory of airspace must involve both </a:t>
            </a:r>
            <a:r>
              <a:rPr lang="en-US" sz="2000" dirty="0" smtClean="0">
                <a:solidFill>
                  <a:srgbClr val="008000"/>
                </a:solidFill>
              </a:rPr>
              <a:t>agency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0000FF"/>
                </a:solidFill>
              </a:rPr>
              <a:t>optimization</a:t>
            </a:r>
          </a:p>
          <a:p>
            <a:pPr lvl="1"/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163" y="3962400"/>
            <a:ext cx="3483837" cy="22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9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Emergence in Classical Physics</a:t>
            </a:r>
            <a:br>
              <a:rPr lang="en-US" sz="3600" dirty="0" smtClean="0"/>
            </a:br>
            <a:r>
              <a:rPr lang="en-US" sz="2400" dirty="0" smtClean="0"/>
              <a:t> “strong” prediction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CFD example</a:t>
            </a:r>
          </a:p>
          <a:p>
            <a:r>
              <a:rPr lang="en-US" sz="2400" dirty="0" smtClean="0"/>
              <a:t>Well understood microscopic laws</a:t>
            </a:r>
          </a:p>
          <a:p>
            <a:r>
              <a:rPr lang="en-US" sz="2400" dirty="0" err="1" smtClean="0"/>
              <a:t>Newton</a:t>
            </a:r>
            <a:r>
              <a:rPr lang="en-US" sz="24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err="1"/>
              <a:t>Navier-</a:t>
            </a:r>
            <a:r>
              <a:rPr lang="en-US" sz="2400" dirty="0" err="1" smtClean="0"/>
              <a:t>Stokes</a:t>
            </a:r>
            <a:endParaRPr lang="en-US" sz="2400" dirty="0" smtClean="0"/>
          </a:p>
          <a:p>
            <a:r>
              <a:rPr lang="en-US" sz="2400" dirty="0" smtClean="0"/>
              <a:t>Iterated solution yields a surprise</a:t>
            </a:r>
          </a:p>
          <a:p>
            <a:r>
              <a:rPr lang="en-US" sz="2400" dirty="0" smtClean="0"/>
              <a:t>“Surprise” is a moving target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44024" b="-44024"/>
          <a:stretch>
            <a:fillRect/>
          </a:stretch>
        </p:blipFill>
        <p:spPr>
          <a:xfrm>
            <a:off x="4876800" y="685800"/>
            <a:ext cx="3457222" cy="37338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581400"/>
            <a:ext cx="3467100" cy="26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9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Emergence in Ecology and Economics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“weak” prediction, agency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Species extinction record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0420" b="-20420"/>
          <a:stretch>
            <a:fillRect/>
          </a:stretch>
        </p:blipFill>
        <p:spPr>
          <a:xfrm>
            <a:off x="4724400" y="2057400"/>
            <a:ext cx="4040188" cy="3951288"/>
          </a:xfr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1447800"/>
            <a:ext cx="4041775" cy="639762"/>
          </a:xfrm>
        </p:spPr>
        <p:txBody>
          <a:bodyPr/>
          <a:lstStyle/>
          <a:p>
            <a:r>
              <a:rPr lang="en-US" dirty="0" smtClean="0"/>
              <a:t>Stock market fluctuations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7200" y="5571292"/>
            <a:ext cx="840486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Perhaps a better paradigm for an airspace theory- systemic efficiency and safety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362200"/>
            <a:ext cx="41275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1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Engineering </a:t>
            </a:r>
            <a:r>
              <a:rPr lang="en-US" sz="4000" dirty="0" err="1" smtClean="0"/>
              <a:t>Philosphy</a:t>
            </a:r>
            <a:r>
              <a:rPr lang="en-US" sz="4000" dirty="0" smtClean="0"/>
              <a:t>: S/N Ratio</a:t>
            </a:r>
            <a:endParaRPr lang="en-US" sz="4000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All engineered systems encode intent</a:t>
            </a:r>
          </a:p>
          <a:p>
            <a:r>
              <a:rPr lang="en-US" sz="2400" dirty="0" smtClean="0"/>
              <a:t>This is the “signal”</a:t>
            </a:r>
          </a:p>
          <a:p>
            <a:r>
              <a:rPr lang="en-US" sz="2400" dirty="0" smtClean="0"/>
              <a:t>All engineered systems have uncertainty</a:t>
            </a:r>
          </a:p>
          <a:p>
            <a:r>
              <a:rPr lang="en-US" sz="2400" dirty="0" smtClean="0"/>
              <a:t>This is the “noise”</a:t>
            </a:r>
          </a:p>
          <a:p>
            <a:r>
              <a:rPr lang="en-US" sz="2400" dirty="0"/>
              <a:t>Most common strategy:  Reduce noise</a:t>
            </a:r>
          </a:p>
          <a:p>
            <a:r>
              <a:rPr lang="en-US" sz="2400" dirty="0"/>
              <a:t>Second </a:t>
            </a:r>
            <a:r>
              <a:rPr lang="en-US" sz="2400" dirty="0" err="1"/>
              <a:t>stategy</a:t>
            </a:r>
            <a:r>
              <a:rPr lang="en-US" sz="2400" dirty="0"/>
              <a:t>:  </a:t>
            </a:r>
            <a:r>
              <a:rPr lang="en-US" sz="2400" dirty="0" smtClean="0"/>
              <a:t>Failing #1, wait </a:t>
            </a:r>
            <a:r>
              <a:rPr lang="en-US" sz="2400" dirty="0"/>
              <a:t>a long time</a:t>
            </a:r>
          </a:p>
          <a:p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3446" b="13446"/>
          <a:stretch>
            <a:fillRect/>
          </a:stretch>
        </p:blipFill>
        <p:spPr/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D0B17-9C6F-3147-8AF5-2BE98238099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6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aviation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It is now possible (SESAR, Honeywell) to hit 4DT waypoints very accurately (2s)</a:t>
            </a:r>
          </a:p>
          <a:p>
            <a:r>
              <a:rPr lang="en-US" sz="2400" dirty="0" err="1" smtClean="0"/>
              <a:t>Windfield</a:t>
            </a:r>
            <a:r>
              <a:rPr lang="en-US" sz="2400" dirty="0" smtClean="0"/>
              <a:t> accuracy +/- ~6 m/s over USA (.02 Mach)</a:t>
            </a:r>
          </a:p>
          <a:p>
            <a:r>
              <a:rPr lang="en-US" sz="2400" dirty="0" smtClean="0"/>
              <a:t>Problem: </a:t>
            </a:r>
            <a:r>
              <a:rPr lang="en-US" sz="2400" dirty="0" err="1" smtClean="0"/>
              <a:t>Windfield</a:t>
            </a:r>
            <a:r>
              <a:rPr lang="en-US" sz="2400" dirty="0" smtClean="0"/>
              <a:t> uncertainty accumulates to size of separation criteria in 15-20 minutes.</a:t>
            </a:r>
          </a:p>
          <a:p>
            <a:r>
              <a:rPr lang="en-US" sz="2400" dirty="0" smtClean="0"/>
              <a:t>Approach 1:  Reduce </a:t>
            </a:r>
            <a:r>
              <a:rPr lang="en-US" sz="2400" dirty="0" err="1" smtClean="0"/>
              <a:t>windfield</a:t>
            </a:r>
            <a:r>
              <a:rPr lang="en-US" sz="2400" dirty="0" smtClean="0"/>
              <a:t> uncertainty</a:t>
            </a:r>
          </a:p>
          <a:p>
            <a:pPr lvl="1"/>
            <a:r>
              <a:rPr lang="en-US" sz="2000" dirty="0" smtClean="0"/>
              <a:t>Achieving a factor of n here requires a great investment in data and computation</a:t>
            </a:r>
          </a:p>
          <a:p>
            <a:pPr lvl="1"/>
            <a:r>
              <a:rPr lang="en-US" sz="2000" dirty="0" smtClean="0"/>
              <a:t>Data pts. scale as n</a:t>
            </a:r>
            <a:r>
              <a:rPr lang="en-US" sz="2000" baseline="30000" dirty="0" smtClean="0"/>
              <a:t>6 </a:t>
            </a:r>
            <a:r>
              <a:rPr lang="en-US" sz="2000" dirty="0" smtClean="0"/>
              <a:t>	</a:t>
            </a:r>
          </a:p>
          <a:p>
            <a:r>
              <a:rPr lang="en-US" sz="2400" dirty="0" smtClean="0"/>
              <a:t>Approach 2:  Hit the waypoints anyway.  Being off .02 Mach can be significant for fuel. “One less bump”</a:t>
            </a:r>
          </a:p>
          <a:p>
            <a:r>
              <a:rPr lang="en-US" sz="2400" dirty="0" smtClean="0"/>
              <a:t>Approach 3:  Dynamically </a:t>
            </a:r>
            <a:r>
              <a:rPr lang="en-US" sz="2400" dirty="0" err="1" smtClean="0"/>
              <a:t>replan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419600"/>
            <a:ext cx="4114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77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benefits of dynamic replanning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42668" r="-42668"/>
          <a:stretch>
            <a:fillRect/>
          </a:stretch>
        </p:blipFill>
        <p:spPr>
          <a:xfrm>
            <a:off x="685800" y="1550987"/>
            <a:ext cx="7726720" cy="45450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3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‘Sea’ of Air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t="13373" b="133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043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Sea of Air?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t="8946" b="89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749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Sea: World Shipping Lanes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1723" r="1723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3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Underneath, A 3D world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0784" b="1078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4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Theory of Airspace?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7709" r="27709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526280"/>
          </a:xfrm>
        </p:spPr>
        <p:txBody>
          <a:bodyPr/>
          <a:lstStyle/>
          <a:p>
            <a:r>
              <a:rPr lang="en-US" sz="2400" dirty="0" smtClean="0"/>
              <a:t>Coping with novel situations: Principled extrapolation</a:t>
            </a:r>
          </a:p>
          <a:p>
            <a:r>
              <a:rPr lang="en-US" sz="2400" dirty="0" smtClean="0"/>
              <a:t>Results not dependent on specific details (air routes, </a:t>
            </a:r>
            <a:r>
              <a:rPr lang="en-US" sz="2400" i="1" dirty="0" err="1" smtClean="0"/>
              <a:t>etc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Adaptability, short- and long-term </a:t>
            </a:r>
          </a:p>
          <a:p>
            <a:r>
              <a:rPr lang="en-US" sz="2400" dirty="0" smtClean="0"/>
              <a:t>Growth path:</a:t>
            </a:r>
          </a:p>
          <a:p>
            <a:pPr lvl="1"/>
            <a:r>
              <a:rPr lang="en-US" sz="2000" dirty="0" smtClean="0"/>
              <a:t>More traffic, divergent performance, more O/Ds, UASs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of 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 What if there were only 3 things?</a:t>
            </a:r>
          </a:p>
          <a:p>
            <a:pPr lvl="1"/>
            <a:r>
              <a:rPr lang="en-US" dirty="0" smtClean="0"/>
              <a:t>Air</a:t>
            </a:r>
          </a:p>
          <a:p>
            <a:pPr lvl="1"/>
            <a:r>
              <a:rPr lang="en-US" dirty="0" smtClean="0"/>
              <a:t>Aircraft</a:t>
            </a:r>
          </a:p>
          <a:p>
            <a:pPr lvl="1"/>
            <a:r>
              <a:rPr lang="en-US" dirty="0" smtClean="0"/>
              <a:t>Airports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114800"/>
          </a:xfrm>
        </p:spPr>
        <p:txBody>
          <a:bodyPr/>
          <a:lstStyle/>
          <a:p>
            <a:r>
              <a:rPr lang="en-US" dirty="0" smtClean="0"/>
              <a:t>Currently</a:t>
            </a:r>
          </a:p>
          <a:p>
            <a:pPr lvl="1"/>
            <a:r>
              <a:rPr lang="en-US" sz="2000" dirty="0" smtClean="0"/>
              <a:t>Air </a:t>
            </a:r>
          </a:p>
          <a:p>
            <a:pPr lvl="1"/>
            <a:r>
              <a:rPr lang="en-US" sz="2000" dirty="0" smtClean="0"/>
              <a:t>Aircraft</a:t>
            </a:r>
          </a:p>
          <a:p>
            <a:pPr lvl="1"/>
            <a:r>
              <a:rPr lang="en-US" sz="2000" dirty="0" smtClean="0"/>
              <a:t>VORs</a:t>
            </a:r>
          </a:p>
          <a:p>
            <a:pPr lvl="1"/>
            <a:r>
              <a:rPr lang="en-US" sz="2000" dirty="0" smtClean="0"/>
              <a:t>Sectors</a:t>
            </a:r>
          </a:p>
          <a:p>
            <a:pPr lvl="1"/>
            <a:r>
              <a:rPr lang="en-US" sz="2000" dirty="0" smtClean="0"/>
              <a:t>Classes of airspace</a:t>
            </a:r>
          </a:p>
          <a:p>
            <a:pPr lvl="1"/>
            <a:r>
              <a:rPr lang="en-US" sz="2000" dirty="0" smtClean="0"/>
              <a:t>Jet routes</a:t>
            </a:r>
          </a:p>
          <a:p>
            <a:pPr lvl="1"/>
            <a:r>
              <a:rPr lang="en-US" sz="2000" dirty="0" smtClean="0"/>
              <a:t>Controllers</a:t>
            </a:r>
          </a:p>
          <a:p>
            <a:pPr lvl="2"/>
            <a:r>
              <a:rPr lang="en-US" sz="1800" dirty="0" smtClean="0"/>
              <a:t>Ground</a:t>
            </a:r>
          </a:p>
          <a:p>
            <a:pPr lvl="2"/>
            <a:r>
              <a:rPr lang="en-US" sz="1800" dirty="0" smtClean="0"/>
              <a:t>Local</a:t>
            </a:r>
          </a:p>
          <a:p>
            <a:pPr lvl="2"/>
            <a:r>
              <a:rPr lang="en-US" sz="1800" dirty="0" smtClean="0"/>
              <a:t>En route</a:t>
            </a:r>
          </a:p>
          <a:p>
            <a:pPr lvl="2"/>
            <a:r>
              <a:rPr lang="en-US" sz="1800" dirty="0" smtClean="0"/>
              <a:t>TRACON</a:t>
            </a:r>
          </a:p>
          <a:p>
            <a:pPr lvl="1"/>
            <a:r>
              <a:rPr lang="en-US" sz="2200" dirty="0" err="1" smtClean="0"/>
              <a:t>etc</a:t>
            </a:r>
            <a:endParaRPr lang="en-US" sz="2200" dirty="0" smtClean="0"/>
          </a:p>
          <a:p>
            <a:pPr lvl="2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998748"/>
            <a:ext cx="1981200" cy="31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5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Desiderata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r>
              <a:rPr lang="en-US" sz="2400" dirty="0" smtClean="0"/>
              <a:t>We’d like a NAS (or WAS) that is</a:t>
            </a:r>
          </a:p>
          <a:p>
            <a:pPr lvl="1"/>
            <a:r>
              <a:rPr lang="en-US" sz="2000" dirty="0" smtClean="0"/>
              <a:t>Safe (10</a:t>
            </a:r>
            <a:r>
              <a:rPr lang="en-US" sz="2000" baseline="30000" dirty="0" smtClean="0"/>
              <a:t>-9</a:t>
            </a:r>
            <a:r>
              <a:rPr lang="en-US" sz="2000" dirty="0"/>
              <a:t> </a:t>
            </a:r>
            <a:r>
              <a:rPr lang="en-US" sz="2000" dirty="0" smtClean="0"/>
              <a:t>incidents/</a:t>
            </a:r>
            <a:r>
              <a:rPr lang="en-US" sz="2000" dirty="0" err="1" smtClean="0"/>
              <a:t>hr</a:t>
            </a:r>
            <a:r>
              <a:rPr lang="en-US" sz="2000" dirty="0" smtClean="0"/>
              <a:t> or better)</a:t>
            </a:r>
          </a:p>
          <a:p>
            <a:pPr lvl="1"/>
            <a:r>
              <a:rPr lang="en-US" sz="2000" dirty="0" smtClean="0"/>
              <a:t>Efficient (like it was all mine)</a:t>
            </a:r>
          </a:p>
          <a:p>
            <a:pPr lvl="1"/>
            <a:r>
              <a:rPr lang="en-US" sz="2000" dirty="0" smtClean="0"/>
              <a:t>Low maintenance (current n^2 </a:t>
            </a:r>
          </a:p>
          <a:p>
            <a:pPr marL="457200" lvl="1" indent="0">
              <a:buNone/>
            </a:pPr>
            <a:r>
              <a:rPr lang="en-US" sz="2000" dirty="0" smtClean="0"/>
              <a:t>problem)</a:t>
            </a:r>
          </a:p>
          <a:p>
            <a:pPr lvl="1"/>
            <a:r>
              <a:rPr lang="en-US" sz="2000" dirty="0" smtClean="0"/>
              <a:t>Robust (details don’t matter)</a:t>
            </a:r>
          </a:p>
          <a:p>
            <a:pPr lvl="1"/>
            <a:r>
              <a:rPr lang="en-US" sz="2000" dirty="0" smtClean="0"/>
              <a:t>Adaptive</a:t>
            </a:r>
          </a:p>
          <a:p>
            <a:pPr lvl="2"/>
            <a:r>
              <a:rPr lang="en-US" sz="1800" dirty="0" smtClean="0"/>
              <a:t>Long term:  Upwardly compatible</a:t>
            </a:r>
          </a:p>
          <a:p>
            <a:pPr lvl="2"/>
            <a:r>
              <a:rPr lang="en-US" sz="1800" dirty="0" smtClean="0"/>
              <a:t>Short term:  Market forces</a:t>
            </a:r>
          </a:p>
          <a:p>
            <a:pPr lvl="1"/>
            <a:r>
              <a:rPr lang="en-US" sz="2000" dirty="0" smtClean="0"/>
              <a:t>Looks more like the IT world (OS metaphor)</a:t>
            </a:r>
          </a:p>
          <a:p>
            <a:pPr lvl="1"/>
            <a:r>
              <a:rPr lang="en-US" sz="2000" dirty="0" smtClean="0"/>
              <a:t>Has an underlying theory </a:t>
            </a:r>
          </a:p>
          <a:p>
            <a:pPr marL="457200" lvl="1" indent="0">
              <a:buNone/>
            </a:pPr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www.nextgenaerosciences.com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2"/>
          <a:srcRect l="-9927" r="-9927"/>
          <a:stretch>
            <a:fillRect/>
          </a:stretch>
        </p:blipFill>
        <p:spPr>
          <a:xfrm>
            <a:off x="6132688" y="0"/>
            <a:ext cx="3316111" cy="3581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562"/>
            <a:ext cx="2362200" cy="17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0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Look to Nature for </a:t>
            </a:r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008000"/>
                </a:solidFill>
              </a:rPr>
              <a:t>Living</a:t>
            </a:r>
            <a:r>
              <a:rPr lang="en-US" sz="2000" dirty="0" smtClean="0"/>
              <a:t> </a:t>
            </a:r>
            <a:r>
              <a:rPr lang="en-US" sz="2000" dirty="0"/>
              <a:t>systems cope with decision </a:t>
            </a:r>
            <a:r>
              <a:rPr lang="en-US" sz="2000" dirty="0">
                <a:solidFill>
                  <a:srgbClr val="008000"/>
                </a:solidFill>
              </a:rPr>
              <a:t>complexity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Utilizing autonomous and distributed decision making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Aligning individual goals with system goals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Operating in a </a:t>
            </a:r>
            <a:r>
              <a:rPr lang="en-US" sz="1800" dirty="0">
                <a:solidFill>
                  <a:srgbClr val="008000"/>
                </a:solidFill>
              </a:rPr>
              <a:t>noisy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8000"/>
                </a:solidFill>
              </a:rPr>
              <a:t>uncertain</a:t>
            </a:r>
            <a:r>
              <a:rPr lang="en-US" sz="1800" dirty="0"/>
              <a:t> environment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Readily </a:t>
            </a:r>
            <a:r>
              <a:rPr lang="en-US" sz="1800" dirty="0">
                <a:solidFill>
                  <a:srgbClr val="008000"/>
                </a:solidFill>
              </a:rPr>
              <a:t>scalable</a:t>
            </a:r>
            <a:r>
              <a:rPr lang="en-US" sz="1800" dirty="0"/>
              <a:t> 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  <a:buFontTx/>
              <a:buNone/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4341" name="Picture 5" descr="birdswarm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953000" y="1676401"/>
            <a:ext cx="3204406" cy="2133600"/>
          </a:xfrm>
        </p:spPr>
      </p:pic>
      <p:pic>
        <p:nvPicPr>
          <p:cNvPr id="14342" name="Picture 6" descr="fishschoo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962400"/>
            <a:ext cx="3214688" cy="2057400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44632-3B66-8849-A41E-DDF04C4069C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1" y="4299243"/>
            <a:ext cx="1295400" cy="1720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natural patterns relevant?</a:t>
            </a:r>
            <a:endParaRPr lang="en-US" dirty="0"/>
          </a:p>
        </p:txBody>
      </p:sp>
      <p:pic>
        <p:nvPicPr>
          <p:cNvPr id="8" name="Memphis.fl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" y="2590800"/>
            <a:ext cx="3810000" cy="2857500"/>
          </a:xfrm>
        </p:spPr>
      </p:pic>
      <p:pic>
        <p:nvPicPr>
          <p:cNvPr id="9" name="ArgentineAntx.fl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8200" y="2609850"/>
            <a:ext cx="3810000" cy="28575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“Traffic Physics”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/>
          <a:p>
            <a:r>
              <a:rPr lang="en-US" sz="1800" dirty="0"/>
              <a:t>A new field designed to apply </a:t>
            </a:r>
            <a:r>
              <a:rPr lang="en-US" sz="1800" dirty="0">
                <a:solidFill>
                  <a:srgbClr val="0000FF"/>
                </a:solidFill>
              </a:rPr>
              <a:t>statistical mechanics </a:t>
            </a:r>
            <a:r>
              <a:rPr lang="en-US" sz="1800" dirty="0"/>
              <a:t>to “</a:t>
            </a:r>
            <a:r>
              <a:rPr lang="en-US" sz="1800" dirty="0">
                <a:solidFill>
                  <a:srgbClr val="008000"/>
                </a:solidFill>
              </a:rPr>
              <a:t>smart particles = agents</a:t>
            </a:r>
            <a:r>
              <a:rPr lang="en-US" sz="1800" dirty="0"/>
              <a:t>”</a:t>
            </a:r>
          </a:p>
          <a:p>
            <a:pPr lvl="1"/>
            <a:r>
              <a:rPr lang="en-US" sz="1600" dirty="0" smtClean="0"/>
              <a:t>“</a:t>
            </a:r>
            <a:r>
              <a:rPr lang="en-US" sz="1600" dirty="0" smtClean="0">
                <a:solidFill>
                  <a:srgbClr val="0000FF"/>
                </a:solidFill>
              </a:rPr>
              <a:t>laws of motion</a:t>
            </a:r>
            <a:r>
              <a:rPr lang="en-US" sz="1600" dirty="0" smtClean="0"/>
              <a:t>” are a subset of physical laws</a:t>
            </a:r>
          </a:p>
          <a:p>
            <a:pPr lvl="1"/>
            <a:r>
              <a:rPr lang="en-US" sz="1600" dirty="0" smtClean="0"/>
              <a:t>Notion of </a:t>
            </a:r>
            <a:r>
              <a:rPr lang="en-US" sz="1600" dirty="0" smtClean="0">
                <a:solidFill>
                  <a:srgbClr val="008000"/>
                </a:solidFill>
              </a:rPr>
              <a:t>intent</a:t>
            </a:r>
          </a:p>
          <a:p>
            <a:pPr lvl="1"/>
            <a:r>
              <a:rPr lang="en-US" sz="1600" dirty="0" smtClean="0"/>
              <a:t>Understanding </a:t>
            </a:r>
            <a:r>
              <a:rPr lang="en-US" sz="1600" dirty="0"/>
              <a:t>road </a:t>
            </a:r>
            <a:r>
              <a:rPr lang="en-US" sz="1600" dirty="0" smtClean="0"/>
              <a:t>traffic</a:t>
            </a:r>
          </a:p>
          <a:p>
            <a:pPr lvl="1"/>
            <a:r>
              <a:rPr lang="en-US" sz="1600" dirty="0"/>
              <a:t>Characterizing </a:t>
            </a:r>
            <a:r>
              <a:rPr lang="en-US" sz="1600" dirty="0">
                <a:solidFill>
                  <a:srgbClr val="0000FF"/>
                </a:solidFill>
              </a:rPr>
              <a:t>bulk properties</a:t>
            </a:r>
            <a:r>
              <a:rPr lang="en-US" sz="1600" dirty="0"/>
              <a:t> for mitigation and control</a:t>
            </a:r>
          </a:p>
          <a:p>
            <a:r>
              <a:rPr lang="en-US" sz="2000" dirty="0" smtClean="0"/>
              <a:t>Implications</a:t>
            </a:r>
          </a:p>
          <a:p>
            <a:pPr lvl="1"/>
            <a:r>
              <a:rPr lang="en-US" sz="1600" dirty="0" smtClean="0"/>
              <a:t>“Up-level” control</a:t>
            </a:r>
          </a:p>
          <a:p>
            <a:pPr lvl="1"/>
            <a:r>
              <a:rPr lang="en-US" sz="1600" dirty="0" smtClean="0"/>
              <a:t>Share, reduce the workload</a:t>
            </a:r>
          </a:p>
          <a:p>
            <a:pPr lvl="1"/>
            <a:r>
              <a:rPr lang="en-US" sz="1600" dirty="0" smtClean="0"/>
              <a:t>Robustness (phase not dependent on individual conflict)</a:t>
            </a:r>
            <a:endParaRPr lang="en-US" sz="1600" dirty="0" smtClean="0"/>
          </a:p>
          <a:p>
            <a:pPr lvl="1"/>
            <a:r>
              <a:rPr lang="en-US" sz="1600" dirty="0"/>
              <a:t>E</a:t>
            </a:r>
            <a:r>
              <a:rPr lang="en-US" sz="1600" dirty="0" smtClean="0"/>
              <a:t>fficiency</a:t>
            </a:r>
            <a:endParaRPr lang="en-US" sz="2000" dirty="0"/>
          </a:p>
          <a:p>
            <a:pPr lvl="1"/>
            <a:endParaRPr lang="en-US" sz="2400" dirty="0"/>
          </a:p>
        </p:txBody>
      </p:sp>
      <p:pic>
        <p:nvPicPr>
          <p:cNvPr id="7" name="Picture 7" descr="air-traffic-control-map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t="-35754" b="-3575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/>
        </p:nvPicPr>
        <p:blipFill>
          <a:blip r:embed="rId4"/>
          <a:srcRect t="5978" b="5978"/>
          <a:stretch>
            <a:fillRect/>
          </a:stretch>
        </p:blipFill>
        <p:spPr bwMode="auto">
          <a:xfrm>
            <a:off x="7662333" y="3408"/>
            <a:ext cx="148166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0000FF"/>
                </a:solidFill>
              </a:rPr>
              <a:t>Statistical Physics</a:t>
            </a:r>
            <a:r>
              <a:rPr lang="en-US" sz="3200" dirty="0" smtClean="0"/>
              <a:t>: Characterizing </a:t>
            </a:r>
            <a:r>
              <a:rPr lang="en-US" sz="3200" dirty="0"/>
              <a:t>bulk properties of interacting elements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 idea of “phase”</a:t>
            </a:r>
          </a:p>
          <a:p>
            <a:pPr lvl="1"/>
            <a:r>
              <a:rPr lang="en-US" sz="1800" dirty="0"/>
              <a:t>Applies to equilibrium physical </a:t>
            </a:r>
            <a:r>
              <a:rPr lang="en-US" sz="1800" dirty="0" smtClean="0"/>
              <a:t>systems</a:t>
            </a:r>
          </a:p>
          <a:p>
            <a:r>
              <a:rPr lang="en-US" sz="2000" dirty="0" smtClean="0"/>
              <a:t>Coarse and fine structure</a:t>
            </a:r>
            <a:endParaRPr lang="en-US" sz="2000" dirty="0"/>
          </a:p>
        </p:txBody>
      </p:sp>
      <p:pic>
        <p:nvPicPr>
          <p:cNvPr id="19460" name="Picture 4" descr="phasewa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81400"/>
            <a:ext cx="4269330" cy="25146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124200"/>
            <a:ext cx="3875889" cy="2950740"/>
          </a:xfrm>
          <a:prstGeom prst="rect">
            <a:avLst/>
          </a:prstGeom>
          <a:ln>
            <a:solidFill>
              <a:srgbClr val="0F6FC6"/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err="1"/>
              <a:t>Helbing</a:t>
            </a:r>
            <a:r>
              <a:rPr lang="en-US" dirty="0"/>
              <a:t> Traffic Model (2003)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3276600"/>
            <a:ext cx="3810000" cy="1371600"/>
          </a:xfrm>
        </p:spPr>
        <p:txBody>
          <a:bodyPr/>
          <a:lstStyle/>
          <a:p>
            <a:r>
              <a:rPr lang="en-US" sz="2000" dirty="0"/>
              <a:t>Simplified vehicle dynamics</a:t>
            </a:r>
          </a:p>
          <a:p>
            <a:r>
              <a:rPr lang="en-US" sz="2000" dirty="0"/>
              <a:t>Single parameter of control</a:t>
            </a:r>
          </a:p>
          <a:p>
            <a:r>
              <a:rPr lang="en-US" sz="2000" dirty="0">
                <a:solidFill>
                  <a:srgbClr val="0000FF"/>
                </a:solidFill>
              </a:rPr>
              <a:t>Exactly soluble </a:t>
            </a:r>
            <a:r>
              <a:rPr lang="en-US" sz="2000" dirty="0"/>
              <a:t>limiting </a:t>
            </a:r>
            <a:r>
              <a:rPr lang="en-US" sz="2000" dirty="0" smtClean="0"/>
              <a:t>cases</a:t>
            </a:r>
          </a:p>
          <a:p>
            <a:r>
              <a:rPr lang="en-US" sz="2000" dirty="0" smtClean="0"/>
              <a:t>Easy 1-D incorporation of </a:t>
            </a:r>
            <a:r>
              <a:rPr lang="en-US" sz="2000" dirty="0" smtClean="0">
                <a:solidFill>
                  <a:srgbClr val="008000"/>
                </a:solidFill>
              </a:rPr>
              <a:t>intent</a:t>
            </a:r>
            <a:endParaRPr lang="en-US" sz="2000" dirty="0">
              <a:solidFill>
                <a:srgbClr val="008000"/>
              </a:solidFill>
            </a:endParaRPr>
          </a:p>
          <a:p>
            <a:endParaRPr lang="en-US" sz="2800" dirty="0"/>
          </a:p>
        </p:txBody>
      </p:sp>
      <p:pic>
        <p:nvPicPr>
          <p:cNvPr id="50182" name="Picture 6" descr="Helbin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2216150"/>
            <a:ext cx="3810000" cy="3643313"/>
          </a:xfrm>
        </p:spPr>
      </p:pic>
      <p:sp>
        <p:nvSpPr>
          <p:cNvPr id="2" name="TextBox 1"/>
          <p:cNvSpPr txBox="1"/>
          <p:nvPr/>
        </p:nvSpPr>
        <p:spPr>
          <a:xfrm>
            <a:off x="5867400" y="1295400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Phase 1:Smooth Flow</a:t>
            </a:r>
          </a:p>
          <a:p>
            <a:r>
              <a:rPr lang="en-US" sz="1800" dirty="0" smtClean="0"/>
              <a:t>         Phase 2: Jammed Traffic</a:t>
            </a:r>
            <a:endParaRPr lang="en-US" sz="180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6248400" y="1676400"/>
            <a:ext cx="76200" cy="1524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7315200" y="1905000"/>
            <a:ext cx="228600" cy="1828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0E4E-DBD5-A64B-BF07-ED36FDAE1A0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 smtClean="0"/>
              <a:t>Traffic Physics Applied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r>
              <a:rPr lang="en-US" sz="1800" dirty="0" smtClean="0"/>
              <a:t>San Francisco Smarter Traveler Research Initiative (May 2011)</a:t>
            </a:r>
          </a:p>
          <a:p>
            <a:pPr lvl="1"/>
            <a:r>
              <a:rPr lang="en-US" sz="1600" dirty="0" smtClean="0"/>
              <a:t>Joint Project</a:t>
            </a:r>
            <a:r>
              <a:rPr lang="en-US" sz="1600" dirty="0"/>
              <a:t> </a:t>
            </a:r>
            <a:r>
              <a:rPr lang="en-US" sz="1600" dirty="0" smtClean="0"/>
              <a:t>of</a:t>
            </a:r>
          </a:p>
          <a:p>
            <a:pPr lvl="2"/>
            <a:r>
              <a:rPr lang="en-US" sz="1400" dirty="0" smtClean="0"/>
              <a:t>IBM</a:t>
            </a:r>
          </a:p>
          <a:p>
            <a:pPr lvl="2"/>
            <a:r>
              <a:rPr lang="en-US" sz="1400" dirty="0" smtClean="0"/>
              <a:t>CADOT</a:t>
            </a:r>
          </a:p>
          <a:p>
            <a:pPr lvl="2"/>
            <a:r>
              <a:rPr lang="en-US" sz="1400" dirty="0" smtClean="0"/>
              <a:t>California  Center for Innovative Transportation (UCB)</a:t>
            </a:r>
          </a:p>
          <a:p>
            <a:r>
              <a:rPr lang="en-US" sz="1800" dirty="0" smtClean="0"/>
              <a:t>Data Sources</a:t>
            </a:r>
          </a:p>
          <a:p>
            <a:pPr lvl="1"/>
            <a:r>
              <a:rPr lang="en-US" sz="1600" dirty="0" smtClean="0"/>
              <a:t>Smartphone GPS</a:t>
            </a:r>
          </a:p>
          <a:p>
            <a:pPr lvl="1"/>
            <a:r>
              <a:rPr lang="en-US" sz="1600" dirty="0" smtClean="0"/>
              <a:t>Inductive Loops in roadways</a:t>
            </a:r>
          </a:p>
          <a:p>
            <a:r>
              <a:rPr lang="en-US" sz="1800" dirty="0" smtClean="0"/>
              <a:t>Results</a:t>
            </a:r>
          </a:p>
          <a:p>
            <a:pPr lvl="1"/>
            <a:r>
              <a:rPr lang="en-US" sz="1600" dirty="0" smtClean="0"/>
              <a:t>Jam prediction</a:t>
            </a:r>
          </a:p>
          <a:p>
            <a:pPr lvl="1"/>
            <a:r>
              <a:rPr lang="en-US" sz="1600" dirty="0" smtClean="0"/>
              <a:t>Alternate Route Suggestion</a:t>
            </a:r>
          </a:p>
          <a:p>
            <a:r>
              <a:rPr lang="en-US" sz="2000" dirty="0" smtClean="0"/>
              <a:t>Delivery</a:t>
            </a:r>
          </a:p>
          <a:p>
            <a:pPr lvl="1"/>
            <a:r>
              <a:rPr lang="en-US" sz="1600" smtClean="0"/>
              <a:t>SMS, </a:t>
            </a:r>
            <a:r>
              <a:rPr lang="en-US" sz="1600" dirty="0" smtClean="0"/>
              <a:t>email</a:t>
            </a:r>
          </a:p>
        </p:txBody>
      </p:sp>
      <p:pic>
        <p:nvPicPr>
          <p:cNvPr id="8" name="ClipArt Placeholder 7" descr="SF_BayBridge.jpg"/>
          <p:cNvPicPr>
            <a:picLocks noGrp="1" noChangeAspect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r="16049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0E4E-DBD5-A64B-BF07-ED36FDAE1A0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1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Emergent Phenomena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869026"/>
          </a:xfrm>
          <a:ln>
            <a:noFill/>
          </a:ln>
        </p:spPr>
        <p:txBody>
          <a:bodyPr>
            <a:spAutoFit/>
          </a:bodyPr>
          <a:lstStyle/>
          <a:p>
            <a:r>
              <a:rPr lang="en-US" sz="2000" dirty="0" smtClean="0"/>
              <a:t>Road traffic</a:t>
            </a:r>
          </a:p>
          <a:p>
            <a:pPr lvl="1"/>
            <a:r>
              <a:rPr lang="en-US" sz="1800" dirty="0" smtClean="0"/>
              <a:t>Jammed</a:t>
            </a:r>
          </a:p>
          <a:p>
            <a:pPr lvl="1"/>
            <a:r>
              <a:rPr lang="en-US" sz="1800" dirty="0" smtClean="0"/>
              <a:t>Free flowing</a:t>
            </a:r>
          </a:p>
          <a:p>
            <a:pPr lvl="1"/>
            <a:r>
              <a:rPr lang="en-US" sz="1800" dirty="0" smtClean="0"/>
              <a:t>Surges</a:t>
            </a:r>
          </a:p>
          <a:p>
            <a:pPr lvl="1"/>
            <a:r>
              <a:rPr lang="en-US" sz="1800" dirty="0" smtClean="0"/>
              <a:t>Backward waves</a:t>
            </a:r>
          </a:p>
          <a:p>
            <a:pPr lvl="1"/>
            <a:r>
              <a:rPr lang="en-US" sz="1800" dirty="0" smtClean="0"/>
              <a:t>Can have many phases</a:t>
            </a:r>
          </a:p>
          <a:p>
            <a:r>
              <a:rPr lang="en-US" sz="2000" dirty="0"/>
              <a:t>Air traffic</a:t>
            </a:r>
          </a:p>
          <a:p>
            <a:pPr lvl="1"/>
            <a:r>
              <a:rPr lang="en-US" sz="1800" dirty="0" smtClean="0"/>
              <a:t>Emergent properties:  </a:t>
            </a:r>
            <a:r>
              <a:rPr lang="en-US" sz="1800" dirty="0" err="1" smtClean="0"/>
              <a:t>Tromboning</a:t>
            </a:r>
            <a:r>
              <a:rPr lang="en-US" sz="1800" dirty="0" smtClean="0"/>
              <a:t>, ground holds, holding patterns</a:t>
            </a:r>
            <a:endParaRPr lang="en-US" sz="1800" dirty="0"/>
          </a:p>
          <a:p>
            <a:pPr lvl="1"/>
            <a:r>
              <a:rPr lang="en-US" sz="1800" dirty="0" smtClean="0"/>
              <a:t>Build a model with few constraints</a:t>
            </a:r>
          </a:p>
          <a:p>
            <a:pPr lvl="1"/>
            <a:r>
              <a:rPr lang="en-US" sz="1800" dirty="0" smtClean="0"/>
              <a:t>“CFD for the NAS”</a:t>
            </a:r>
          </a:p>
          <a:p>
            <a:pPr lvl="1"/>
            <a:r>
              <a:rPr lang="en-US" sz="1800" dirty="0" smtClean="0"/>
              <a:t>Use computation to </a:t>
            </a:r>
            <a:r>
              <a:rPr lang="en-US" sz="1800" dirty="0" smtClean="0">
                <a:solidFill>
                  <a:srgbClr val="008000"/>
                </a:solidFill>
              </a:rPr>
              <a:t>Grow</a:t>
            </a:r>
            <a:r>
              <a:rPr lang="en-US" sz="1800" dirty="0" smtClean="0"/>
              <a:t>/</a:t>
            </a:r>
            <a:r>
              <a:rPr lang="en-US" sz="1800" dirty="0" smtClean="0">
                <a:solidFill>
                  <a:srgbClr val="0000FF"/>
                </a:solidFill>
              </a:rPr>
              <a:t>optimize</a:t>
            </a:r>
            <a:r>
              <a:rPr lang="en-US" sz="1800" dirty="0" smtClean="0"/>
              <a:t> instead of design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14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 descr="AircraftCircl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244099"/>
            <a:ext cx="3048000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66800"/>
            <a:ext cx="2080449" cy="3124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77200" y="4572000"/>
            <a:ext cx="699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Durand,</a:t>
            </a:r>
          </a:p>
          <a:p>
            <a:r>
              <a:rPr lang="en-US" sz="1100" dirty="0" err="1" smtClean="0"/>
              <a:t>Alliot</a:t>
            </a:r>
            <a:endParaRPr lang="en-US" sz="1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/>
              <a:t>SAT Phase Transition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685800" y="3581400"/>
            <a:ext cx="7772400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Kirkpatrick &amp; Selman (94</a:t>
            </a:r>
            <a:r>
              <a:rPr lang="en-US" sz="1800" dirty="0" smtClean="0"/>
              <a:t>) – NP Problem Equivalence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smtClean="0"/>
              <a:t>A </a:t>
            </a:r>
            <a:r>
              <a:rPr lang="en-US" sz="1800" dirty="0"/>
              <a:t>system near a phase boundary will have observable consequences to its </a:t>
            </a:r>
            <a:r>
              <a:rPr lang="en-US" sz="1800" dirty="0" smtClean="0"/>
              <a:t>agents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M</a:t>
            </a:r>
            <a:r>
              <a:rPr lang="en-US" sz="1400" dirty="0" smtClean="0"/>
              <a:t>ore controlling actions</a:t>
            </a:r>
          </a:p>
          <a:p>
            <a:pPr lvl="1">
              <a:lnSpc>
                <a:spcPct val="90000"/>
              </a:lnSpc>
            </a:pPr>
            <a:r>
              <a:rPr lang="en-US" sz="1400" dirty="0" smtClean="0"/>
              <a:t>More complex decision logic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800" dirty="0" smtClean="0"/>
              <a:t>”Don’t </a:t>
            </a:r>
            <a:r>
              <a:rPr lang="en-US" sz="1800" dirty="0"/>
              <a:t>fly faster than your </a:t>
            </a:r>
            <a:r>
              <a:rPr lang="en-US" sz="1800" dirty="0" smtClean="0"/>
              <a:t>angels”-when matters, not just what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“Tremble your lid before flipping it”- early warning desired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“Hot airspace”—something new to monitor and control 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smtClean="0"/>
              <a:t>DayJet schedule example of logic phase transition</a:t>
            </a:r>
          </a:p>
        </p:txBody>
      </p:sp>
      <p:pic>
        <p:nvPicPr>
          <p:cNvPr id="55302" name="Picture 6" descr="SATPhaseDiagram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762000" y="990600"/>
            <a:ext cx="3122613" cy="2390775"/>
          </a:xfrm>
        </p:spPr>
      </p:pic>
      <p:pic>
        <p:nvPicPr>
          <p:cNvPr id="55303" name="Picture 7" descr="MITphasedata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953000" y="1066800"/>
            <a:ext cx="2655888" cy="2490787"/>
          </a:xfrm>
        </p:spPr>
      </p:pic>
      <p:sp>
        <p:nvSpPr>
          <p:cNvPr id="55304" name="Rectangle 8"/>
          <p:cNvSpPr>
            <a:spLocks noChangeArrowheads="1"/>
          </p:cNvSpPr>
          <p:nvPr/>
        </p:nvSpPr>
        <p:spPr bwMode="auto">
          <a:xfrm rot="5399939">
            <a:off x="7427912" y="2478088"/>
            <a:ext cx="841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L. Snell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071D0-A6A4-F743-BC1B-5023AA5D930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Darwin and Boltzmann?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/>
          <a:p>
            <a:r>
              <a:rPr lang="en-US" sz="2000" dirty="0" smtClean="0"/>
              <a:t>Both developed theories for complex systems</a:t>
            </a:r>
          </a:p>
          <a:p>
            <a:r>
              <a:rPr lang="en-US" sz="2000" dirty="0" smtClean="0"/>
              <a:t>Darwin wanted to understand the patterns of biological diversity (</a:t>
            </a:r>
            <a:r>
              <a:rPr lang="en-US" sz="2000" dirty="0" smtClean="0">
                <a:solidFill>
                  <a:srgbClr val="008000"/>
                </a:solidFill>
              </a:rPr>
              <a:t>inhomogeneous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Boltzmann wanted to understand the regularities of systems with large numbers of similar elements (</a:t>
            </a:r>
            <a:r>
              <a:rPr lang="en-US" sz="2000" dirty="0" smtClean="0">
                <a:solidFill>
                  <a:srgbClr val="0000FF"/>
                </a:solidFill>
              </a:rPr>
              <a:t>homogeneous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Airspace needs a </a:t>
            </a:r>
            <a:r>
              <a:rPr lang="en-US" sz="2000" dirty="0" smtClean="0">
                <a:solidFill>
                  <a:srgbClr val="0000FF"/>
                </a:solidFill>
              </a:rPr>
              <a:t>statistical mechanics</a:t>
            </a:r>
            <a:r>
              <a:rPr lang="en-US" sz="2000" dirty="0" smtClean="0"/>
              <a:t> of </a:t>
            </a:r>
            <a:r>
              <a:rPr lang="en-US" sz="2000" dirty="0" smtClean="0">
                <a:solidFill>
                  <a:srgbClr val="008000"/>
                </a:solidFill>
              </a:rPr>
              <a:t>inhomogeneous</a:t>
            </a:r>
            <a:r>
              <a:rPr lang="en-US" sz="2000" dirty="0" smtClean="0"/>
              <a:t> systems</a:t>
            </a:r>
          </a:p>
          <a:p>
            <a:pPr marL="0" indent="0">
              <a:buNone/>
            </a:pP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www.nextgenaerosciences.com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927" r="-9927"/>
          <a:stretch>
            <a:fillRect/>
          </a:stretch>
        </p:blipFill>
        <p:spPr>
          <a:xfrm>
            <a:off x="4648200" y="1981200"/>
            <a:ext cx="381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0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Benefits of Prediction/Replanning</a:t>
            </a:r>
            <a:endParaRPr lang="en-US" sz="4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114" b="114"/>
          <a:stretch>
            <a:fillRect/>
          </a:stretch>
        </p:blipFill>
        <p:spPr/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071D0-A6A4-F743-BC1B-5023AA5D930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7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“String Theory” of Flight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114800"/>
          </a:xfrm>
        </p:spPr>
        <p:txBody>
          <a:bodyPr/>
          <a:lstStyle/>
          <a:p>
            <a:r>
              <a:rPr lang="en-US" sz="2000" dirty="0" smtClean="0"/>
              <a:t>Represent Trajectory as Extended Object</a:t>
            </a:r>
          </a:p>
          <a:p>
            <a:pPr lvl="1"/>
            <a:r>
              <a:rPr lang="en-US" sz="1800" dirty="0" smtClean="0"/>
              <a:t>Constrained at end points, contains intent (direction vector not good enough for optimization)</a:t>
            </a:r>
          </a:p>
          <a:p>
            <a:pPr lvl="1"/>
            <a:r>
              <a:rPr lang="en-US" sz="1800" dirty="0" smtClean="0"/>
              <a:t>Object aligned with cost functions</a:t>
            </a:r>
            <a:r>
              <a:rPr lang="en-US" sz="1800" dirty="0"/>
              <a:t> </a:t>
            </a:r>
            <a:r>
              <a:rPr lang="en-US" sz="1800" dirty="0" smtClean="0"/>
              <a:t>used to evaluate performance</a:t>
            </a:r>
            <a:endParaRPr lang="en-US" sz="2000" dirty="0" smtClean="0"/>
          </a:p>
          <a:p>
            <a:pPr lvl="1"/>
            <a:r>
              <a:rPr lang="en-US" sz="1800" dirty="0" smtClean="0"/>
              <a:t>Strings repel each other with navigation functions</a:t>
            </a:r>
            <a:endParaRPr lang="en-US" sz="1800" dirty="0"/>
          </a:p>
          <a:p>
            <a:pPr lvl="1"/>
            <a:r>
              <a:rPr lang="en-US" sz="1800" dirty="0" smtClean="0"/>
              <a:t>Fast to compute, particularly in parallel</a:t>
            </a:r>
          </a:p>
          <a:p>
            <a:pPr lvl="1"/>
            <a:r>
              <a:rPr lang="en-US" sz="1800" dirty="0" smtClean="0"/>
              <a:t>Repulsion balances “tension” from optimization</a:t>
            </a:r>
          </a:p>
          <a:p>
            <a:pPr lvl="1"/>
            <a:r>
              <a:rPr lang="en-US" sz="1800" dirty="0" smtClean="0"/>
              <a:t>Constrained (curvature, </a:t>
            </a:r>
            <a:r>
              <a:rPr lang="en-US" sz="1800" dirty="0" err="1" smtClean="0"/>
              <a:t>etc</a:t>
            </a:r>
            <a:r>
              <a:rPr lang="en-US" sz="1800" dirty="0" smtClean="0"/>
              <a:t>) by flight physics, operational guidelines (don’t spill the coffee)</a:t>
            </a:r>
            <a:endParaRPr lang="en-US" sz="2000" dirty="0" smtClean="0"/>
          </a:p>
          <a:p>
            <a:pPr lvl="1"/>
            <a:r>
              <a:rPr lang="en-US" sz="1800" dirty="0" smtClean="0"/>
              <a:t>Phase transitions known to exist (</a:t>
            </a:r>
            <a:r>
              <a:rPr lang="en-US" sz="1800" dirty="0" err="1" smtClean="0"/>
              <a:t>Hagedorn</a:t>
            </a:r>
            <a:r>
              <a:rPr lang="en-US" sz="1800" dirty="0" smtClean="0"/>
              <a:t>, 1965)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00200" y="4535563"/>
            <a:ext cx="5867400" cy="2170037"/>
            <a:chOff x="554250" y="2320670"/>
            <a:chExt cx="6723121" cy="2752644"/>
          </a:xfrm>
        </p:grpSpPr>
        <p:pic>
          <p:nvPicPr>
            <p:cNvPr id="6" name="Picture 5" descr="MC900183310.WMF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9525256" flipH="1">
              <a:off x="2028795" y="4382712"/>
              <a:ext cx="244176" cy="224642"/>
            </a:xfrm>
            <a:prstGeom prst="rect">
              <a:avLst/>
            </a:prstGeom>
          </p:spPr>
        </p:pic>
        <p:pic>
          <p:nvPicPr>
            <p:cNvPr id="7" name="Picture 6" descr="MC900183310.WM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505183" flipH="1">
              <a:off x="1903086" y="3354768"/>
              <a:ext cx="244176" cy="2246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250" y="2320670"/>
              <a:ext cx="2045367" cy="2752644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1953424" y="2801323"/>
              <a:ext cx="5323947" cy="1128888"/>
              <a:chOff x="1702990" y="4237567"/>
              <a:chExt cx="5323947" cy="1128888"/>
            </a:xfrm>
          </p:grpSpPr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1702990" y="4803938"/>
                <a:ext cx="167109" cy="225598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2179192" y="5000523"/>
                <a:ext cx="184231" cy="24872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2672516" y="5065593"/>
                <a:ext cx="202200" cy="27297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3183809" y="5065593"/>
                <a:ext cx="221000" cy="29835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3713902" y="4994988"/>
                <a:ext cx="240634" cy="32486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4263629" y="4902282"/>
                <a:ext cx="261105" cy="352498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4833827" y="4775279"/>
                <a:ext cx="282413" cy="38126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425333" y="4647043"/>
                <a:ext cx="304542" cy="41115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038968" y="4459128"/>
                <a:ext cx="327527" cy="442172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6675590" y="4239065"/>
                <a:ext cx="351347" cy="47432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1786467" y="4237567"/>
                <a:ext cx="5050366" cy="837494"/>
              </a:xfrm>
              <a:custGeom>
                <a:avLst/>
                <a:gdLst>
                  <a:gd name="connsiteX0" fmla="*/ 0 w 5050366"/>
                  <a:gd name="connsiteY0" fmla="*/ 563033 h 837494"/>
                  <a:gd name="connsiteX1" fmla="*/ 486833 w 5050366"/>
                  <a:gd name="connsiteY1" fmla="*/ 762000 h 837494"/>
                  <a:gd name="connsiteX2" fmla="*/ 986366 w 5050366"/>
                  <a:gd name="connsiteY2" fmla="*/ 825500 h 837494"/>
                  <a:gd name="connsiteX3" fmla="*/ 1502833 w 5050366"/>
                  <a:gd name="connsiteY3" fmla="*/ 825500 h 837494"/>
                  <a:gd name="connsiteX4" fmla="*/ 2048933 w 5050366"/>
                  <a:gd name="connsiteY4" fmla="*/ 753533 h 837494"/>
                  <a:gd name="connsiteX5" fmla="*/ 2603500 w 5050366"/>
                  <a:gd name="connsiteY5" fmla="*/ 664633 h 837494"/>
                  <a:gd name="connsiteX6" fmla="*/ 3179233 w 5050366"/>
                  <a:gd name="connsiteY6" fmla="*/ 533400 h 837494"/>
                  <a:gd name="connsiteX7" fmla="*/ 3788833 w 5050366"/>
                  <a:gd name="connsiteY7" fmla="*/ 406400 h 837494"/>
                  <a:gd name="connsiteX8" fmla="*/ 4411133 w 5050366"/>
                  <a:gd name="connsiteY8" fmla="*/ 220133 h 837494"/>
                  <a:gd name="connsiteX9" fmla="*/ 5050366 w 5050366"/>
                  <a:gd name="connsiteY9" fmla="*/ 0 h 837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50366" h="837494">
                    <a:moveTo>
                      <a:pt x="0" y="563033"/>
                    </a:moveTo>
                    <a:cubicBezTo>
                      <a:pt x="161219" y="640644"/>
                      <a:pt x="322439" y="718256"/>
                      <a:pt x="486833" y="762000"/>
                    </a:cubicBezTo>
                    <a:cubicBezTo>
                      <a:pt x="651227" y="805745"/>
                      <a:pt x="817033" y="814917"/>
                      <a:pt x="986366" y="825500"/>
                    </a:cubicBezTo>
                    <a:cubicBezTo>
                      <a:pt x="1155699" y="836083"/>
                      <a:pt x="1325739" y="837494"/>
                      <a:pt x="1502833" y="825500"/>
                    </a:cubicBezTo>
                    <a:cubicBezTo>
                      <a:pt x="1679927" y="813506"/>
                      <a:pt x="1865489" y="780344"/>
                      <a:pt x="2048933" y="753533"/>
                    </a:cubicBezTo>
                    <a:cubicBezTo>
                      <a:pt x="2232377" y="726722"/>
                      <a:pt x="2415117" y="701322"/>
                      <a:pt x="2603500" y="664633"/>
                    </a:cubicBezTo>
                    <a:cubicBezTo>
                      <a:pt x="2791883" y="627944"/>
                      <a:pt x="3179233" y="533400"/>
                      <a:pt x="3179233" y="533400"/>
                    </a:cubicBezTo>
                    <a:cubicBezTo>
                      <a:pt x="3376788" y="490361"/>
                      <a:pt x="3583516" y="458611"/>
                      <a:pt x="3788833" y="406400"/>
                    </a:cubicBezTo>
                    <a:cubicBezTo>
                      <a:pt x="3994150" y="354189"/>
                      <a:pt x="4200878" y="287866"/>
                      <a:pt x="4411133" y="220133"/>
                    </a:cubicBezTo>
                    <a:cubicBezTo>
                      <a:pt x="4621389" y="152400"/>
                      <a:pt x="5050366" y="0"/>
                      <a:pt x="5050366" y="0"/>
                    </a:cubicBezTo>
                  </a:path>
                </a:pathLst>
              </a:custGeom>
              <a:ln w="3175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1773767" y="4715933"/>
                <a:ext cx="5088466" cy="650522"/>
              </a:xfrm>
              <a:custGeom>
                <a:avLst/>
                <a:gdLst>
                  <a:gd name="connsiteX0" fmla="*/ 0 w 5088466"/>
                  <a:gd name="connsiteY0" fmla="*/ 313267 h 650522"/>
                  <a:gd name="connsiteX1" fmla="*/ 491066 w 5088466"/>
                  <a:gd name="connsiteY1" fmla="*/ 533400 h 650522"/>
                  <a:gd name="connsiteX2" fmla="*/ 999066 w 5088466"/>
                  <a:gd name="connsiteY2" fmla="*/ 622300 h 650522"/>
                  <a:gd name="connsiteX3" fmla="*/ 1524000 w 5088466"/>
                  <a:gd name="connsiteY3" fmla="*/ 647700 h 650522"/>
                  <a:gd name="connsiteX4" fmla="*/ 2070100 w 5088466"/>
                  <a:gd name="connsiteY4" fmla="*/ 605367 h 650522"/>
                  <a:gd name="connsiteX5" fmla="*/ 2633133 w 5088466"/>
                  <a:gd name="connsiteY5" fmla="*/ 537634 h 650522"/>
                  <a:gd name="connsiteX6" fmla="*/ 3213100 w 5088466"/>
                  <a:gd name="connsiteY6" fmla="*/ 440267 h 650522"/>
                  <a:gd name="connsiteX7" fmla="*/ 3818466 w 5088466"/>
                  <a:gd name="connsiteY7" fmla="*/ 338667 h 650522"/>
                  <a:gd name="connsiteX8" fmla="*/ 4440766 w 5088466"/>
                  <a:gd name="connsiteY8" fmla="*/ 186267 h 650522"/>
                  <a:gd name="connsiteX9" fmla="*/ 5088466 w 5088466"/>
                  <a:gd name="connsiteY9" fmla="*/ 0 h 65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8466" h="650522">
                    <a:moveTo>
                      <a:pt x="0" y="313267"/>
                    </a:moveTo>
                    <a:cubicBezTo>
                      <a:pt x="162277" y="397581"/>
                      <a:pt x="324555" y="481895"/>
                      <a:pt x="491066" y="533400"/>
                    </a:cubicBezTo>
                    <a:cubicBezTo>
                      <a:pt x="657577" y="584905"/>
                      <a:pt x="826910" y="603250"/>
                      <a:pt x="999066" y="622300"/>
                    </a:cubicBezTo>
                    <a:cubicBezTo>
                      <a:pt x="1171222" y="641350"/>
                      <a:pt x="1345494" y="650522"/>
                      <a:pt x="1524000" y="647700"/>
                    </a:cubicBezTo>
                    <a:cubicBezTo>
                      <a:pt x="1702506" y="644878"/>
                      <a:pt x="1885245" y="623711"/>
                      <a:pt x="2070100" y="605367"/>
                    </a:cubicBezTo>
                    <a:cubicBezTo>
                      <a:pt x="2254955" y="587023"/>
                      <a:pt x="2442633" y="565151"/>
                      <a:pt x="2633133" y="537634"/>
                    </a:cubicBezTo>
                    <a:cubicBezTo>
                      <a:pt x="2823633" y="510117"/>
                      <a:pt x="3213100" y="440267"/>
                      <a:pt x="3213100" y="440267"/>
                    </a:cubicBezTo>
                    <a:cubicBezTo>
                      <a:pt x="3410655" y="407106"/>
                      <a:pt x="3613855" y="381000"/>
                      <a:pt x="3818466" y="338667"/>
                    </a:cubicBezTo>
                    <a:cubicBezTo>
                      <a:pt x="4023077" y="296334"/>
                      <a:pt x="4229099" y="242711"/>
                      <a:pt x="4440766" y="186267"/>
                    </a:cubicBezTo>
                    <a:cubicBezTo>
                      <a:pt x="4652433" y="129823"/>
                      <a:pt x="5088466" y="0"/>
                      <a:pt x="5088466" y="0"/>
                    </a:cubicBezTo>
                  </a:path>
                </a:pathLst>
              </a:custGeom>
              <a:ln w="3175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1786467" y="4453467"/>
                <a:ext cx="5071533" cy="766233"/>
              </a:xfrm>
              <a:custGeom>
                <a:avLst/>
                <a:gdLst>
                  <a:gd name="connsiteX0" fmla="*/ 0 w 5071533"/>
                  <a:gd name="connsiteY0" fmla="*/ 461433 h 766233"/>
                  <a:gd name="connsiteX1" fmla="*/ 482600 w 5071533"/>
                  <a:gd name="connsiteY1" fmla="*/ 668866 h 766233"/>
                  <a:gd name="connsiteX2" fmla="*/ 986366 w 5071533"/>
                  <a:gd name="connsiteY2" fmla="*/ 749300 h 766233"/>
                  <a:gd name="connsiteX3" fmla="*/ 1511300 w 5071533"/>
                  <a:gd name="connsiteY3" fmla="*/ 757766 h 766233"/>
                  <a:gd name="connsiteX4" fmla="*/ 2048933 w 5071533"/>
                  <a:gd name="connsiteY4" fmla="*/ 698500 h 766233"/>
                  <a:gd name="connsiteX5" fmla="*/ 2611966 w 5071533"/>
                  <a:gd name="connsiteY5" fmla="*/ 622300 h 766233"/>
                  <a:gd name="connsiteX6" fmla="*/ 3191933 w 5071533"/>
                  <a:gd name="connsiteY6" fmla="*/ 516466 h 766233"/>
                  <a:gd name="connsiteX7" fmla="*/ 3793066 w 5071533"/>
                  <a:gd name="connsiteY7" fmla="*/ 389466 h 766233"/>
                  <a:gd name="connsiteX8" fmla="*/ 4419600 w 5071533"/>
                  <a:gd name="connsiteY8" fmla="*/ 220133 h 766233"/>
                  <a:gd name="connsiteX9" fmla="*/ 5071533 w 5071533"/>
                  <a:gd name="connsiteY9" fmla="*/ 0 h 766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1533" h="766233">
                    <a:moveTo>
                      <a:pt x="0" y="461433"/>
                    </a:moveTo>
                    <a:cubicBezTo>
                      <a:pt x="159103" y="541160"/>
                      <a:pt x="318206" y="620888"/>
                      <a:pt x="482600" y="668866"/>
                    </a:cubicBezTo>
                    <a:cubicBezTo>
                      <a:pt x="646994" y="716844"/>
                      <a:pt x="814916" y="734483"/>
                      <a:pt x="986366" y="749300"/>
                    </a:cubicBezTo>
                    <a:cubicBezTo>
                      <a:pt x="1157816" y="764117"/>
                      <a:pt x="1334206" y="766233"/>
                      <a:pt x="1511300" y="757766"/>
                    </a:cubicBezTo>
                    <a:cubicBezTo>
                      <a:pt x="1688394" y="749299"/>
                      <a:pt x="1865489" y="721078"/>
                      <a:pt x="2048933" y="698500"/>
                    </a:cubicBezTo>
                    <a:cubicBezTo>
                      <a:pt x="2232377" y="675922"/>
                      <a:pt x="2421466" y="652639"/>
                      <a:pt x="2611966" y="622300"/>
                    </a:cubicBezTo>
                    <a:cubicBezTo>
                      <a:pt x="2802466" y="591961"/>
                      <a:pt x="2995083" y="555272"/>
                      <a:pt x="3191933" y="516466"/>
                    </a:cubicBezTo>
                    <a:cubicBezTo>
                      <a:pt x="3388783" y="477660"/>
                      <a:pt x="3588455" y="438855"/>
                      <a:pt x="3793066" y="389466"/>
                    </a:cubicBezTo>
                    <a:cubicBezTo>
                      <a:pt x="3997677" y="340077"/>
                      <a:pt x="4206522" y="285044"/>
                      <a:pt x="4419600" y="220133"/>
                    </a:cubicBezTo>
                    <a:cubicBezTo>
                      <a:pt x="4632678" y="155222"/>
                      <a:pt x="5071533" y="0"/>
                      <a:pt x="5071533" y="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73767" y="490228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252133" y="510463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753358" y="518244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810000" y="513367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268981" y="518734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365414" y="50581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953848" y="49505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177281" y="465127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558367" y="482087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816514" y="44362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113201" y="3937355"/>
              <a:ext cx="4563057" cy="1128888"/>
              <a:chOff x="1702990" y="4237567"/>
              <a:chExt cx="5323947" cy="1128888"/>
            </a:xfrm>
            <a:scene3d>
              <a:camera prst="orthographicFront">
                <a:rot lat="10800000" lon="0" rev="0"/>
              </a:camera>
              <a:lightRig rig="threePt" dir="t"/>
            </a:scene3d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702990" y="4803938"/>
                <a:ext cx="167109" cy="225598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2179192" y="5000523"/>
                <a:ext cx="184231" cy="248722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672516" y="5065593"/>
                <a:ext cx="202200" cy="272974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3183809" y="5065593"/>
                <a:ext cx="221000" cy="298354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3713902" y="4994988"/>
                <a:ext cx="240634" cy="324862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4263629" y="4902282"/>
                <a:ext cx="261105" cy="352498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4833827" y="4775279"/>
                <a:ext cx="282413" cy="381260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5425333" y="4647043"/>
                <a:ext cx="304542" cy="411152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038968" y="4459128"/>
                <a:ext cx="327527" cy="442172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6675590" y="4239065"/>
                <a:ext cx="351347" cy="474320"/>
              </a:xfrm>
              <a:prstGeom prst="ellipse">
                <a:avLst/>
              </a:prstGeom>
              <a:noFill/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1786467" y="4237567"/>
                <a:ext cx="5050366" cy="837494"/>
              </a:xfrm>
              <a:custGeom>
                <a:avLst/>
                <a:gdLst>
                  <a:gd name="connsiteX0" fmla="*/ 0 w 5050366"/>
                  <a:gd name="connsiteY0" fmla="*/ 563033 h 837494"/>
                  <a:gd name="connsiteX1" fmla="*/ 486833 w 5050366"/>
                  <a:gd name="connsiteY1" fmla="*/ 762000 h 837494"/>
                  <a:gd name="connsiteX2" fmla="*/ 986366 w 5050366"/>
                  <a:gd name="connsiteY2" fmla="*/ 825500 h 837494"/>
                  <a:gd name="connsiteX3" fmla="*/ 1502833 w 5050366"/>
                  <a:gd name="connsiteY3" fmla="*/ 825500 h 837494"/>
                  <a:gd name="connsiteX4" fmla="*/ 2048933 w 5050366"/>
                  <a:gd name="connsiteY4" fmla="*/ 753533 h 837494"/>
                  <a:gd name="connsiteX5" fmla="*/ 2603500 w 5050366"/>
                  <a:gd name="connsiteY5" fmla="*/ 664633 h 837494"/>
                  <a:gd name="connsiteX6" fmla="*/ 3179233 w 5050366"/>
                  <a:gd name="connsiteY6" fmla="*/ 533400 h 837494"/>
                  <a:gd name="connsiteX7" fmla="*/ 3788833 w 5050366"/>
                  <a:gd name="connsiteY7" fmla="*/ 406400 h 837494"/>
                  <a:gd name="connsiteX8" fmla="*/ 4411133 w 5050366"/>
                  <a:gd name="connsiteY8" fmla="*/ 220133 h 837494"/>
                  <a:gd name="connsiteX9" fmla="*/ 5050366 w 5050366"/>
                  <a:gd name="connsiteY9" fmla="*/ 0 h 837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50366" h="837494">
                    <a:moveTo>
                      <a:pt x="0" y="563033"/>
                    </a:moveTo>
                    <a:cubicBezTo>
                      <a:pt x="161219" y="640644"/>
                      <a:pt x="322439" y="718256"/>
                      <a:pt x="486833" y="762000"/>
                    </a:cubicBezTo>
                    <a:cubicBezTo>
                      <a:pt x="651227" y="805745"/>
                      <a:pt x="817033" y="814917"/>
                      <a:pt x="986366" y="825500"/>
                    </a:cubicBezTo>
                    <a:cubicBezTo>
                      <a:pt x="1155699" y="836083"/>
                      <a:pt x="1325739" y="837494"/>
                      <a:pt x="1502833" y="825500"/>
                    </a:cubicBezTo>
                    <a:cubicBezTo>
                      <a:pt x="1679927" y="813506"/>
                      <a:pt x="1865489" y="780344"/>
                      <a:pt x="2048933" y="753533"/>
                    </a:cubicBezTo>
                    <a:cubicBezTo>
                      <a:pt x="2232377" y="726722"/>
                      <a:pt x="2415117" y="701322"/>
                      <a:pt x="2603500" y="664633"/>
                    </a:cubicBezTo>
                    <a:cubicBezTo>
                      <a:pt x="2791883" y="627944"/>
                      <a:pt x="3179233" y="533400"/>
                      <a:pt x="3179233" y="533400"/>
                    </a:cubicBezTo>
                    <a:cubicBezTo>
                      <a:pt x="3376788" y="490361"/>
                      <a:pt x="3583516" y="458611"/>
                      <a:pt x="3788833" y="406400"/>
                    </a:cubicBezTo>
                    <a:cubicBezTo>
                      <a:pt x="3994150" y="354189"/>
                      <a:pt x="4200878" y="287866"/>
                      <a:pt x="4411133" y="220133"/>
                    </a:cubicBezTo>
                    <a:cubicBezTo>
                      <a:pt x="4621389" y="152400"/>
                      <a:pt x="5050366" y="0"/>
                      <a:pt x="5050366" y="0"/>
                    </a:cubicBezTo>
                  </a:path>
                </a:pathLst>
              </a:custGeom>
              <a:ln w="3175" cmpd="sng"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1773767" y="4715933"/>
                <a:ext cx="5088466" cy="650522"/>
              </a:xfrm>
              <a:custGeom>
                <a:avLst/>
                <a:gdLst>
                  <a:gd name="connsiteX0" fmla="*/ 0 w 5088466"/>
                  <a:gd name="connsiteY0" fmla="*/ 313267 h 650522"/>
                  <a:gd name="connsiteX1" fmla="*/ 491066 w 5088466"/>
                  <a:gd name="connsiteY1" fmla="*/ 533400 h 650522"/>
                  <a:gd name="connsiteX2" fmla="*/ 999066 w 5088466"/>
                  <a:gd name="connsiteY2" fmla="*/ 622300 h 650522"/>
                  <a:gd name="connsiteX3" fmla="*/ 1524000 w 5088466"/>
                  <a:gd name="connsiteY3" fmla="*/ 647700 h 650522"/>
                  <a:gd name="connsiteX4" fmla="*/ 2070100 w 5088466"/>
                  <a:gd name="connsiteY4" fmla="*/ 605367 h 650522"/>
                  <a:gd name="connsiteX5" fmla="*/ 2633133 w 5088466"/>
                  <a:gd name="connsiteY5" fmla="*/ 537634 h 650522"/>
                  <a:gd name="connsiteX6" fmla="*/ 3213100 w 5088466"/>
                  <a:gd name="connsiteY6" fmla="*/ 440267 h 650522"/>
                  <a:gd name="connsiteX7" fmla="*/ 3818466 w 5088466"/>
                  <a:gd name="connsiteY7" fmla="*/ 338667 h 650522"/>
                  <a:gd name="connsiteX8" fmla="*/ 4440766 w 5088466"/>
                  <a:gd name="connsiteY8" fmla="*/ 186267 h 650522"/>
                  <a:gd name="connsiteX9" fmla="*/ 5088466 w 5088466"/>
                  <a:gd name="connsiteY9" fmla="*/ 0 h 65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88466" h="650522">
                    <a:moveTo>
                      <a:pt x="0" y="313267"/>
                    </a:moveTo>
                    <a:cubicBezTo>
                      <a:pt x="162277" y="397581"/>
                      <a:pt x="324555" y="481895"/>
                      <a:pt x="491066" y="533400"/>
                    </a:cubicBezTo>
                    <a:cubicBezTo>
                      <a:pt x="657577" y="584905"/>
                      <a:pt x="826910" y="603250"/>
                      <a:pt x="999066" y="622300"/>
                    </a:cubicBezTo>
                    <a:cubicBezTo>
                      <a:pt x="1171222" y="641350"/>
                      <a:pt x="1345494" y="650522"/>
                      <a:pt x="1524000" y="647700"/>
                    </a:cubicBezTo>
                    <a:cubicBezTo>
                      <a:pt x="1702506" y="644878"/>
                      <a:pt x="1885245" y="623711"/>
                      <a:pt x="2070100" y="605367"/>
                    </a:cubicBezTo>
                    <a:cubicBezTo>
                      <a:pt x="2254955" y="587023"/>
                      <a:pt x="2442633" y="565151"/>
                      <a:pt x="2633133" y="537634"/>
                    </a:cubicBezTo>
                    <a:cubicBezTo>
                      <a:pt x="2823633" y="510117"/>
                      <a:pt x="3213100" y="440267"/>
                      <a:pt x="3213100" y="440267"/>
                    </a:cubicBezTo>
                    <a:cubicBezTo>
                      <a:pt x="3410655" y="407106"/>
                      <a:pt x="3613855" y="381000"/>
                      <a:pt x="3818466" y="338667"/>
                    </a:cubicBezTo>
                    <a:cubicBezTo>
                      <a:pt x="4023077" y="296334"/>
                      <a:pt x="4229099" y="242711"/>
                      <a:pt x="4440766" y="186267"/>
                    </a:cubicBezTo>
                    <a:cubicBezTo>
                      <a:pt x="4652433" y="129823"/>
                      <a:pt x="5088466" y="0"/>
                      <a:pt x="5088466" y="0"/>
                    </a:cubicBezTo>
                  </a:path>
                </a:pathLst>
              </a:custGeom>
              <a:ln w="3175" cmpd="sng"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1786467" y="4453467"/>
                <a:ext cx="5071533" cy="766233"/>
              </a:xfrm>
              <a:custGeom>
                <a:avLst/>
                <a:gdLst>
                  <a:gd name="connsiteX0" fmla="*/ 0 w 5071533"/>
                  <a:gd name="connsiteY0" fmla="*/ 461433 h 766233"/>
                  <a:gd name="connsiteX1" fmla="*/ 482600 w 5071533"/>
                  <a:gd name="connsiteY1" fmla="*/ 668866 h 766233"/>
                  <a:gd name="connsiteX2" fmla="*/ 986366 w 5071533"/>
                  <a:gd name="connsiteY2" fmla="*/ 749300 h 766233"/>
                  <a:gd name="connsiteX3" fmla="*/ 1511300 w 5071533"/>
                  <a:gd name="connsiteY3" fmla="*/ 757766 h 766233"/>
                  <a:gd name="connsiteX4" fmla="*/ 2048933 w 5071533"/>
                  <a:gd name="connsiteY4" fmla="*/ 698500 h 766233"/>
                  <a:gd name="connsiteX5" fmla="*/ 2611966 w 5071533"/>
                  <a:gd name="connsiteY5" fmla="*/ 622300 h 766233"/>
                  <a:gd name="connsiteX6" fmla="*/ 3191933 w 5071533"/>
                  <a:gd name="connsiteY6" fmla="*/ 516466 h 766233"/>
                  <a:gd name="connsiteX7" fmla="*/ 3793066 w 5071533"/>
                  <a:gd name="connsiteY7" fmla="*/ 389466 h 766233"/>
                  <a:gd name="connsiteX8" fmla="*/ 4419600 w 5071533"/>
                  <a:gd name="connsiteY8" fmla="*/ 220133 h 766233"/>
                  <a:gd name="connsiteX9" fmla="*/ 5071533 w 5071533"/>
                  <a:gd name="connsiteY9" fmla="*/ 0 h 766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71533" h="766233">
                    <a:moveTo>
                      <a:pt x="0" y="461433"/>
                    </a:moveTo>
                    <a:cubicBezTo>
                      <a:pt x="159103" y="541160"/>
                      <a:pt x="318206" y="620888"/>
                      <a:pt x="482600" y="668866"/>
                    </a:cubicBezTo>
                    <a:cubicBezTo>
                      <a:pt x="646994" y="716844"/>
                      <a:pt x="814916" y="734483"/>
                      <a:pt x="986366" y="749300"/>
                    </a:cubicBezTo>
                    <a:cubicBezTo>
                      <a:pt x="1157816" y="764117"/>
                      <a:pt x="1334206" y="766233"/>
                      <a:pt x="1511300" y="757766"/>
                    </a:cubicBezTo>
                    <a:cubicBezTo>
                      <a:pt x="1688394" y="749299"/>
                      <a:pt x="1865489" y="721078"/>
                      <a:pt x="2048933" y="698500"/>
                    </a:cubicBezTo>
                    <a:cubicBezTo>
                      <a:pt x="2232377" y="675922"/>
                      <a:pt x="2421466" y="652639"/>
                      <a:pt x="2611966" y="622300"/>
                    </a:cubicBezTo>
                    <a:cubicBezTo>
                      <a:pt x="2802466" y="591961"/>
                      <a:pt x="2995083" y="555272"/>
                      <a:pt x="3191933" y="516466"/>
                    </a:cubicBezTo>
                    <a:cubicBezTo>
                      <a:pt x="3388783" y="477660"/>
                      <a:pt x="3588455" y="438855"/>
                      <a:pt x="3793066" y="389466"/>
                    </a:cubicBezTo>
                    <a:cubicBezTo>
                      <a:pt x="3997677" y="340077"/>
                      <a:pt x="4206522" y="285044"/>
                      <a:pt x="4419600" y="220133"/>
                    </a:cubicBezTo>
                    <a:cubicBezTo>
                      <a:pt x="4632678" y="155222"/>
                      <a:pt x="5071533" y="0"/>
                      <a:pt x="5071533" y="0"/>
                    </a:cubicBezTo>
                  </a:path>
                </a:pathLst>
              </a:cu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773767" y="490228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52133" y="510463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753358" y="518244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810000" y="5133679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268981" y="518734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365414" y="50581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953848" y="495057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177281" y="465127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558367" y="482087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816514" y="443626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7" name="Footer Placeholder 5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An Experimental “Apparatus”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4114800"/>
          </a:xfrm>
        </p:spPr>
        <p:txBody>
          <a:bodyPr/>
          <a:lstStyle/>
          <a:p>
            <a:r>
              <a:rPr lang="en-US" sz="2000" dirty="0" smtClean="0"/>
              <a:t>NVIDIA GPU </a:t>
            </a:r>
            <a:r>
              <a:rPr lang="en-US" sz="2000" dirty="0" err="1" smtClean="0"/>
              <a:t>card(s</a:t>
            </a:r>
            <a:r>
              <a:rPr lang="en-US" sz="2000" dirty="0" smtClean="0"/>
              <a:t>) in a PC</a:t>
            </a:r>
          </a:p>
          <a:p>
            <a:pPr lvl="1"/>
            <a:r>
              <a:rPr lang="en-US" sz="1800" dirty="0" smtClean="0"/>
              <a:t>Up to 1500 processors, 2 teraflops</a:t>
            </a:r>
          </a:p>
          <a:p>
            <a:pPr lvl="1"/>
            <a:r>
              <a:rPr lang="en-US" sz="1800" dirty="0" smtClean="0"/>
              <a:t>Cost:  About $2 per gigaflop</a:t>
            </a:r>
          </a:p>
          <a:p>
            <a:pPr lvl="1"/>
            <a:r>
              <a:rPr lang="en-US" sz="1800" dirty="0" smtClean="0"/>
              <a:t>About 2000 times cheaper than yr. 2000 per flop</a:t>
            </a:r>
          </a:p>
          <a:p>
            <a:pPr lvl="1"/>
            <a:r>
              <a:rPr lang="en-US" sz="1800" dirty="0" smtClean="0"/>
              <a:t>10</a:t>
            </a:r>
            <a:r>
              <a:rPr lang="en-US" sz="1800" baseline="30000" dirty="0" smtClean="0"/>
              <a:t>12 </a:t>
            </a:r>
            <a:r>
              <a:rPr lang="en-US" sz="1800" dirty="0" smtClean="0"/>
              <a:t>times cheaper per flop than 1960</a:t>
            </a:r>
          </a:p>
          <a:p>
            <a:pPr lvl="1"/>
            <a:r>
              <a:rPr lang="en-US" sz="1800" dirty="0" smtClean="0"/>
              <a:t>On </a:t>
            </a:r>
            <a:r>
              <a:rPr lang="en-US" sz="1800" dirty="0"/>
              <a:t>handheld in cockpit in 2020</a:t>
            </a:r>
            <a:r>
              <a:rPr lang="en-US" sz="1800" dirty="0" smtClean="0"/>
              <a:t>?</a:t>
            </a:r>
          </a:p>
          <a:p>
            <a:pPr lvl="1"/>
            <a:r>
              <a:rPr lang="en-US" sz="1800" dirty="0" smtClean="0"/>
              <a:t>We believe it is possible to simulate entire </a:t>
            </a:r>
            <a:r>
              <a:rPr lang="en-US" sz="1800" dirty="0" err="1" smtClean="0"/>
              <a:t>enroute</a:t>
            </a:r>
            <a:r>
              <a:rPr lang="en-US" sz="1800" dirty="0" smtClean="0"/>
              <a:t> airspace in &gt;&gt; real time, realistically including:</a:t>
            </a:r>
          </a:p>
          <a:p>
            <a:pPr lvl="2"/>
            <a:r>
              <a:rPr lang="en-US" sz="1600" dirty="0" err="1" smtClean="0"/>
              <a:t>Wx</a:t>
            </a:r>
            <a:endParaRPr lang="en-US" sz="1600" dirty="0" smtClean="0"/>
          </a:p>
          <a:p>
            <a:pPr lvl="2"/>
            <a:r>
              <a:rPr lang="en-US" sz="1600" dirty="0" err="1" smtClean="0"/>
              <a:t>Deconfliction</a:t>
            </a:r>
            <a:endParaRPr lang="en-US" sz="1600" dirty="0" smtClean="0"/>
          </a:p>
          <a:p>
            <a:pPr lvl="2"/>
            <a:r>
              <a:rPr lang="en-US" sz="1600" dirty="0" smtClean="0"/>
              <a:t>Uncertainty</a:t>
            </a:r>
            <a:endParaRPr lang="en-US" sz="1600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t="-37788" b="-3778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4495800" cy="565150"/>
          </a:xfrm>
        </p:spPr>
        <p:txBody>
          <a:bodyPr/>
          <a:lstStyle/>
          <a:p>
            <a:r>
              <a:rPr lang="en-US" sz="3200" dirty="0" smtClean="0"/>
              <a:t>5DT in TBO Airspace</a:t>
            </a:r>
            <a:endParaRPr lang="en-US" sz="32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638800" y="852487"/>
            <a:ext cx="3048000" cy="5853113"/>
          </a:xfrm>
        </p:spPr>
        <p:txBody>
          <a:bodyPr/>
          <a:lstStyle/>
          <a:p>
            <a:r>
              <a:rPr lang="en-US" sz="2000" dirty="0" smtClean="0"/>
              <a:t>En Route Test Jig</a:t>
            </a:r>
          </a:p>
          <a:p>
            <a:pPr lvl="1"/>
            <a:r>
              <a:rPr lang="en-US" sz="1600" dirty="0" smtClean="0"/>
              <a:t>Aircraft</a:t>
            </a:r>
          </a:p>
          <a:p>
            <a:pPr lvl="1"/>
            <a:r>
              <a:rPr lang="en-US" sz="1600" dirty="0" smtClean="0"/>
              <a:t>Entry-Exit</a:t>
            </a:r>
          </a:p>
          <a:p>
            <a:pPr lvl="1"/>
            <a:r>
              <a:rPr lang="en-US" sz="1600" dirty="0" smtClean="0"/>
              <a:t>Trajectory history</a:t>
            </a:r>
          </a:p>
          <a:p>
            <a:pPr lvl="1"/>
            <a:r>
              <a:rPr lang="en-US" sz="1600" dirty="0" smtClean="0"/>
              <a:t>Trajectory future</a:t>
            </a:r>
          </a:p>
          <a:p>
            <a:pPr lvl="1"/>
            <a:r>
              <a:rPr lang="en-US" sz="1600" dirty="0" smtClean="0"/>
              <a:t>Altitude</a:t>
            </a:r>
          </a:p>
          <a:p>
            <a:r>
              <a:rPr lang="en-US" sz="2000" dirty="0" smtClean="0"/>
              <a:t>Constraints</a:t>
            </a:r>
          </a:p>
          <a:p>
            <a:pPr lvl="1"/>
            <a:r>
              <a:rPr lang="en-US" sz="1600" dirty="0" smtClean="0"/>
              <a:t>Separation</a:t>
            </a:r>
          </a:p>
          <a:p>
            <a:pPr lvl="1"/>
            <a:r>
              <a:rPr lang="en-US" sz="1600" dirty="0" smtClean="0"/>
              <a:t>Business case proxy</a:t>
            </a:r>
          </a:p>
          <a:p>
            <a:pPr lvl="1"/>
            <a:r>
              <a:rPr lang="en-US" sz="1600" dirty="0" smtClean="0"/>
              <a:t>Flight physics</a:t>
            </a:r>
          </a:p>
          <a:p>
            <a:r>
              <a:rPr lang="en-US" sz="2000" dirty="0" smtClean="0"/>
              <a:t>Dynamics</a:t>
            </a:r>
          </a:p>
          <a:p>
            <a:pPr lvl="1"/>
            <a:r>
              <a:rPr lang="en-US" sz="1600" dirty="0" smtClean="0"/>
              <a:t>Continuous replan</a:t>
            </a:r>
          </a:p>
          <a:p>
            <a:pPr lvl="1"/>
            <a:r>
              <a:rPr lang="en-US" sz="1600" dirty="0" smtClean="0"/>
              <a:t>Maneuvering</a:t>
            </a:r>
          </a:p>
          <a:p>
            <a:r>
              <a:rPr lang="en-US" sz="2000" dirty="0" smtClean="0"/>
              <a:t>About 5DT</a:t>
            </a:r>
          </a:p>
          <a:p>
            <a:pPr lvl="1"/>
            <a:r>
              <a:rPr lang="en-US" sz="1600" dirty="0" smtClean="0"/>
              <a:t>“The future </a:t>
            </a:r>
            <a:r>
              <a:rPr lang="en-US" sz="1600" dirty="0" err="1" smtClean="0"/>
              <a:t>ain’t</a:t>
            </a:r>
            <a:r>
              <a:rPr lang="en-US" sz="1600" dirty="0" smtClean="0"/>
              <a:t> what it used to be”-</a:t>
            </a:r>
            <a:r>
              <a:rPr lang="en-US" sz="1600" dirty="0"/>
              <a:t> </a:t>
            </a:r>
            <a:r>
              <a:rPr lang="en-US" sz="1600" i="1" dirty="0" smtClean="0"/>
              <a:t>Yogi Berra</a:t>
            </a:r>
          </a:p>
          <a:p>
            <a:pPr lvl="1"/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5029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914400"/>
          </a:xfrm>
        </p:spPr>
        <p:txBody>
          <a:bodyPr/>
          <a:lstStyle/>
          <a:p>
            <a:pPr algn="l"/>
            <a:r>
              <a:rPr lang="en-US" sz="2400" dirty="0" smtClean="0"/>
              <a:t>Increasing Density of Trajectories Causes Loss of Flexibility</a:t>
            </a:r>
            <a:br>
              <a:rPr lang="en-US" sz="2400" dirty="0" smtClean="0"/>
            </a:br>
            <a:r>
              <a:rPr lang="en-US" sz="2400" dirty="0" smtClean="0"/>
              <a:t>and Emergence of Traffic Physics Phase Transition</a:t>
            </a:r>
            <a:br>
              <a:rPr lang="en-US" sz="2400" dirty="0" smtClean="0"/>
            </a:br>
            <a:r>
              <a:rPr lang="en-US" sz="2400" dirty="0" smtClean="0"/>
              <a:t>from Conflict-Free to Conflicted TBO Airspace: Trajectory A to Z becomes Trajectory A to B becomes A becomes {0}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381000"/>
          </a:xfrm>
        </p:spPr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8400" y="6324600"/>
            <a:ext cx="4267200" cy="381000"/>
          </a:xfrm>
        </p:spPr>
        <p:txBody>
          <a:bodyPr/>
          <a:lstStyle/>
          <a:p>
            <a:r>
              <a:rPr lang="en-US" smtClean="0"/>
              <a:t>www.nextgenaerosciences.com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77000" y="6477000"/>
            <a:ext cx="1905000" cy="381000"/>
          </a:xfrm>
        </p:spPr>
        <p:txBody>
          <a:bodyPr/>
          <a:lstStyle/>
          <a:p>
            <a:fld id="{D39228D8-E549-1444-9CFD-0F0455E55F2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Right Arrow 11"/>
          <p:cNvSpPr/>
          <p:nvPr/>
        </p:nvSpPr>
        <p:spPr bwMode="auto">
          <a:xfrm>
            <a:off x="6477000" y="5298132"/>
            <a:ext cx="9906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07" y="1905000"/>
            <a:ext cx="3594010" cy="335280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576" y="1905000"/>
            <a:ext cx="3665024" cy="33528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524000" y="5257800"/>
            <a:ext cx="4734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Density of Trajectories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0982" y="1905000"/>
            <a:ext cx="3718618" cy="46166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Conflict-Free Airspace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4400" y="1905000"/>
            <a:ext cx="3733800" cy="46166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Conflicted Airspace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ooter Placeholder 5"/>
          <p:cNvSpPr txBox="1">
            <a:spLocks/>
          </p:cNvSpPr>
          <p:nvPr/>
        </p:nvSpPr>
        <p:spPr bwMode="auto">
          <a:xfrm>
            <a:off x="762000" y="5029200"/>
            <a:ext cx="3505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1000" smtClean="0">
                <a:solidFill>
                  <a:srgbClr val="FFFFFF"/>
                </a:solidFill>
              </a:rPr>
              <a:t>© 2011 NextGen AeroSciences, LLC. All Rights Reserved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1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movies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Airspace Phases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553200"/>
            <a:ext cx="1905000" cy="304800"/>
          </a:xfrm>
        </p:spPr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419600" cy="304800"/>
          </a:xfrm>
        </p:spPr>
        <p:txBody>
          <a:bodyPr/>
          <a:lstStyle/>
          <a:p>
            <a:r>
              <a:rPr lang="en-US" smtClean="0"/>
              <a:t>www.nextgenaerosciences.com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553200"/>
            <a:ext cx="1905000" cy="304800"/>
          </a:xfrm>
        </p:spPr>
        <p:txBody>
          <a:bodyPr/>
          <a:lstStyle/>
          <a:p>
            <a:fld id="{A31071D0-A6A4-F743-BC1B-5023AA5D930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3" name="Picture 6" descr="SATPhase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1"/>
            <a:ext cx="2895600" cy="221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110714 SATPlot.pdf"/>
          <p:cNvPicPr>
            <a:picLocks noChangeAspect="1"/>
          </p:cNvPicPr>
          <p:nvPr/>
        </p:nvPicPr>
        <p:blipFill>
          <a:blip r:embed="rId3">
            <a:lum bright="20000" contrast="31000"/>
          </a:blip>
          <a:stretch>
            <a:fillRect/>
          </a:stretch>
        </p:blipFill>
        <p:spPr>
          <a:xfrm>
            <a:off x="685800" y="1371600"/>
            <a:ext cx="7799070" cy="482416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867400" y="2743200"/>
            <a:ext cx="2800350" cy="2514600"/>
            <a:chOff x="4724400" y="1905000"/>
            <a:chExt cx="3733800" cy="33528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9207" y="1905000"/>
              <a:ext cx="3594010" cy="33528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724400" y="1905000"/>
              <a:ext cx="3733800" cy="48902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bg1"/>
                  </a:solidFill>
                </a:rPr>
                <a:t>Conflicted Airspace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24000" y="2743200"/>
            <a:ext cx="2788964" cy="2514600"/>
            <a:chOff x="700982" y="1905000"/>
            <a:chExt cx="3718618" cy="3352800"/>
          </a:xfrm>
        </p:grpSpPr>
        <p:pic>
          <p:nvPicPr>
            <p:cNvPr id="24" name="Picture 23"/>
            <p:cNvPicPr/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54576" y="1905000"/>
              <a:ext cx="3665024" cy="3352800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700982" y="1905000"/>
              <a:ext cx="3718618" cy="489023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bg1"/>
                  </a:solidFill>
                </a:rPr>
                <a:t>Conflict-Free Airspace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Footer Placeholder 5"/>
            <p:cNvSpPr txBox="1">
              <a:spLocks/>
            </p:cNvSpPr>
            <p:nvPr/>
          </p:nvSpPr>
          <p:spPr bwMode="auto">
            <a:xfrm>
              <a:off x="762000" y="5029200"/>
              <a:ext cx="3505200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sz="24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US" sz="800" smtClean="0">
                  <a:solidFill>
                    <a:srgbClr val="FFFFFF"/>
                  </a:solidFill>
                </a:rPr>
                <a:t>© 2011 NextGen AeroSciences, LLC. All Rights Reserved</a:t>
              </a:r>
              <a:endParaRPr lang="en-US" sz="8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1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Controlling Airspace Phase State With Bulk Properties (Separation)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38200" y="1447800"/>
            <a:ext cx="7467600" cy="4648200"/>
            <a:chOff x="152400" y="3064341"/>
            <a:chExt cx="5749337" cy="3336459"/>
          </a:xfrm>
        </p:grpSpPr>
        <p:grpSp>
          <p:nvGrpSpPr>
            <p:cNvPr id="9" name="Group 8"/>
            <p:cNvGrpSpPr/>
            <p:nvPr/>
          </p:nvGrpSpPr>
          <p:grpSpPr>
            <a:xfrm>
              <a:off x="152400" y="3064341"/>
              <a:ext cx="5749337" cy="3336459"/>
              <a:chOff x="152400" y="2971800"/>
              <a:chExt cx="5749337" cy="3336459"/>
            </a:xfrm>
          </p:grpSpPr>
          <p:pic>
            <p:nvPicPr>
              <p:cNvPr id="13" name="Picture 12"/>
              <p:cNvPicPr/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52400" y="2971800"/>
                <a:ext cx="5105400" cy="33364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800100" y="3962400"/>
                <a:ext cx="15172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 smtClean="0"/>
                  <a:t>Conflict-Free</a:t>
                </a:r>
              </a:p>
              <a:p>
                <a:pPr algn="ctr"/>
                <a:r>
                  <a:rPr lang="en-US" sz="1800" dirty="0" smtClean="0"/>
                  <a:t>Airspace</a:t>
                </a:r>
                <a:endParaRPr lang="en-US" sz="1800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90611" y="3962400"/>
                <a:ext cx="12111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 smtClean="0"/>
                  <a:t>Conflicted</a:t>
                </a:r>
              </a:p>
              <a:p>
                <a:pPr algn="ctr"/>
                <a:r>
                  <a:rPr lang="en-US" sz="1800" dirty="0" smtClean="0"/>
                  <a:t>Airspace</a:t>
                </a:r>
                <a:endParaRPr lang="en-US" sz="1800" dirty="0"/>
              </a:p>
            </p:txBody>
          </p:sp>
          <p:sp>
            <p:nvSpPr>
              <p:cNvPr id="16" name="Line Callout 1 (No Border) 15"/>
              <p:cNvSpPr/>
              <p:nvPr/>
            </p:nvSpPr>
            <p:spPr bwMode="auto">
              <a:xfrm>
                <a:off x="685800" y="5012859"/>
                <a:ext cx="1524000" cy="738664"/>
              </a:xfrm>
              <a:prstGeom prst="callout1">
                <a:avLst>
                  <a:gd name="adj1" fmla="val 57541"/>
                  <a:gd name="adj2" fmla="val 102177"/>
                  <a:gd name="adj3" fmla="val 1506"/>
                  <a:gd name="adj4" fmla="val 136177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ＭＳ Ｐゴシック" charset="-128"/>
                    <a:cs typeface="ＭＳ Ｐゴシック" charset="-128"/>
                  </a:rPr>
                  <a:t>Phase Boundary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 smtClean="0"/>
                  <a:t>(with changing separation)</a:t>
                </a:r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19600" y="6019800"/>
                <a:ext cx="14189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Trajectory Density</a:t>
                </a:r>
                <a:endParaRPr lang="en-US" sz="1200" dirty="0"/>
              </a:p>
            </p:txBody>
          </p:sp>
        </p:grpSp>
        <p:sp>
          <p:nvSpPr>
            <p:cNvPr id="10" name="Oval 9"/>
            <p:cNvSpPr/>
            <p:nvPr/>
          </p:nvSpPr>
          <p:spPr bwMode="auto">
            <a:xfrm>
              <a:off x="2133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667000" y="6172200"/>
              <a:ext cx="152400" cy="1524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733800" y="6172200"/>
              <a:ext cx="152400" cy="152400"/>
            </a:xfrm>
            <a:prstGeom prst="ellipse">
              <a:avLst/>
            </a:prstGeom>
            <a:solidFill>
              <a:srgbClr val="00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66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en-US" dirty="0" smtClean="0"/>
              <a:t>Reprise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4572000"/>
          </a:xfrm>
        </p:spPr>
        <p:txBody>
          <a:bodyPr/>
          <a:lstStyle/>
          <a:p>
            <a:pPr lvl="0"/>
            <a:r>
              <a:rPr lang="en-US" sz="2000" dirty="0" smtClean="0"/>
              <a:t>We have embarked upon a scouting </a:t>
            </a:r>
          </a:p>
          <a:p>
            <a:pPr marL="0" lvl="0" indent="0">
              <a:buNone/>
            </a:pPr>
            <a:r>
              <a:rPr lang="en-US" sz="2000" dirty="0" smtClean="0"/>
              <a:t>mission</a:t>
            </a:r>
          </a:p>
          <a:p>
            <a:pPr lvl="1"/>
            <a:r>
              <a:rPr lang="en-US" sz="1800" dirty="0" smtClean="0"/>
              <a:t>Adventures go better with a map and </a:t>
            </a:r>
          </a:p>
          <a:p>
            <a:pPr marL="457200" lvl="1" indent="0">
              <a:buNone/>
            </a:pPr>
            <a:r>
              <a:rPr lang="en-US" sz="1800" dirty="0" smtClean="0"/>
              <a:t>compass</a:t>
            </a:r>
          </a:p>
          <a:p>
            <a:pPr lvl="1"/>
            <a:r>
              <a:rPr lang="en-US" sz="1800" dirty="0" smtClean="0"/>
              <a:t>Theory provides these</a:t>
            </a:r>
          </a:p>
          <a:p>
            <a:pPr lvl="1"/>
            <a:r>
              <a:rPr lang="en-US" sz="1800" dirty="0" smtClean="0"/>
              <a:t>“On the shoulders of giants</a:t>
            </a:r>
            <a:r>
              <a:rPr lang="en-US" sz="1800" dirty="0" smtClean="0"/>
              <a:t>” - </a:t>
            </a:r>
            <a:r>
              <a:rPr lang="en-US" sz="1800" dirty="0" smtClean="0">
                <a:solidFill>
                  <a:srgbClr val="0000FF"/>
                </a:solidFill>
              </a:rPr>
              <a:t>Newton</a:t>
            </a:r>
            <a:endParaRPr lang="en-US" sz="1800" dirty="0" smtClean="0">
              <a:solidFill>
                <a:srgbClr val="0000FF"/>
              </a:solidFill>
            </a:endParaRPr>
          </a:p>
          <a:p>
            <a:pPr lvl="0"/>
            <a:r>
              <a:rPr lang="en-US" sz="2000" dirty="0" smtClean="0"/>
              <a:t>This audience is comprised of candidate explorers</a:t>
            </a:r>
          </a:p>
          <a:p>
            <a:pPr lvl="1"/>
            <a:r>
              <a:rPr lang="en-US" sz="1800" dirty="0" smtClean="0"/>
              <a:t>What might one expect to encounter if you look far afield?</a:t>
            </a:r>
          </a:p>
          <a:p>
            <a:pPr lvl="1"/>
            <a:r>
              <a:rPr lang="en-US" sz="1800" dirty="0" smtClean="0"/>
              <a:t>A highly political, bureaucratic, mature field:  Hindrance or Opportunity?</a:t>
            </a:r>
          </a:p>
          <a:p>
            <a:r>
              <a:rPr lang="en-US" sz="2000" dirty="0" smtClean="0">
                <a:solidFill>
                  <a:srgbClr val="008000"/>
                </a:solidFill>
              </a:rPr>
              <a:t>Darwin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00FF"/>
                </a:solidFill>
              </a:rPr>
              <a:t>Boltzmann</a:t>
            </a:r>
            <a:r>
              <a:rPr lang="en-US" sz="2000" dirty="0" smtClean="0"/>
              <a:t>, and others are your guides on this Sea of Air</a:t>
            </a:r>
          </a:p>
          <a:p>
            <a:pPr lvl="1"/>
            <a:r>
              <a:rPr lang="en-US" sz="1800" dirty="0" smtClean="0"/>
              <a:t>New ideas are “merely” the </a:t>
            </a:r>
            <a:r>
              <a:rPr lang="en-US" sz="1800" dirty="0" err="1" smtClean="0">
                <a:solidFill>
                  <a:srgbClr val="0000FF"/>
                </a:solidFill>
              </a:rPr>
              <a:t>combinatorics</a:t>
            </a:r>
            <a:r>
              <a:rPr lang="en-US" sz="1800" dirty="0" smtClean="0"/>
              <a:t> of old ones, with </a:t>
            </a:r>
            <a:r>
              <a:rPr lang="en-US" sz="1800" dirty="0" smtClean="0">
                <a:solidFill>
                  <a:srgbClr val="0000FF"/>
                </a:solidFill>
              </a:rPr>
              <a:t>randomness</a:t>
            </a:r>
            <a:r>
              <a:rPr lang="en-US" sz="1800" dirty="0" smtClean="0"/>
              <a:t> (</a:t>
            </a:r>
            <a:r>
              <a:rPr lang="en-US" sz="1800" dirty="0" smtClean="0">
                <a:solidFill>
                  <a:srgbClr val="0000FF"/>
                </a:solidFill>
              </a:rPr>
              <a:t>variation</a:t>
            </a:r>
            <a:r>
              <a:rPr lang="en-US" sz="1800" dirty="0" smtClean="0">
                <a:solidFill>
                  <a:srgbClr val="008000"/>
                </a:solidFill>
              </a:rPr>
              <a:t> </a:t>
            </a:r>
            <a:r>
              <a:rPr lang="en-US" sz="1800" dirty="0" smtClean="0"/>
              <a:t>and</a:t>
            </a:r>
            <a:r>
              <a:rPr lang="en-US" sz="1800" dirty="0" smtClean="0">
                <a:solidFill>
                  <a:srgbClr val="008000"/>
                </a:solidFill>
              </a:rPr>
              <a:t> selection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It is time for a new philosophy of engineering </a:t>
            </a:r>
          </a:p>
          <a:p>
            <a:endParaRPr lang="en-US" sz="36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0"/>
            <a:ext cx="3213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32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Postscript on the nature of revolution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20193" b="20193"/>
          <a:stretch>
            <a:fillRect/>
          </a:stretch>
        </p:blipFill>
        <p:spPr>
          <a:xfrm>
            <a:off x="4038600" y="1143000"/>
            <a:ext cx="3886200" cy="2286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2781300" cy="302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27737"/>
            <a:ext cx="2971800" cy="28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5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Misguided Optimization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6772" r="-6772"/>
          <a:stretch>
            <a:fillRect/>
          </a:stretch>
        </p:blipFill>
        <p:spPr>
          <a:xfrm>
            <a:off x="685800" y="1676400"/>
            <a:ext cx="3810000" cy="41148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b-1</a:t>
            </a:r>
          </a:p>
          <a:p>
            <a:r>
              <a:rPr lang="en-US" dirty="0" smtClean="0"/>
              <a:t>“Premature optimization is the root of all evil.”-      </a:t>
            </a:r>
            <a:r>
              <a:rPr lang="en-US" i="1" dirty="0" smtClean="0"/>
              <a:t>D. Knuth</a:t>
            </a:r>
            <a:endParaRPr lang="en-US" i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Frame 8"/>
          <p:cNvSpPr/>
          <p:nvPr/>
        </p:nvSpPr>
        <p:spPr bwMode="auto">
          <a:xfrm>
            <a:off x="4876800" y="4495800"/>
            <a:ext cx="1143000" cy="1143000"/>
          </a:xfrm>
          <a:prstGeom prst="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Isosceles Triangle 9"/>
          <p:cNvSpPr/>
          <p:nvPr/>
        </p:nvSpPr>
        <p:spPr bwMode="auto">
          <a:xfrm>
            <a:off x="6781800" y="4419600"/>
            <a:ext cx="1447800" cy="12192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6248400" y="4876800"/>
            <a:ext cx="60960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520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 smtClean="0"/>
              <a:t>Dr. Bruce K Sawhill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smtClean="0"/>
              <a:t>Team:</a:t>
            </a:r>
          </a:p>
          <a:p>
            <a:pPr>
              <a:buNone/>
            </a:pPr>
            <a:r>
              <a:rPr lang="en-US" sz="2000" dirty="0" smtClean="0"/>
              <a:t>	Dr. Jim Herriot</a:t>
            </a:r>
          </a:p>
          <a:p>
            <a:pPr>
              <a:buNone/>
            </a:pPr>
            <a:r>
              <a:rPr lang="en-US" sz="2000" dirty="0" smtClean="0"/>
              <a:t>	Dr</a:t>
            </a:r>
            <a:r>
              <a:rPr lang="en-US" sz="2000" dirty="0"/>
              <a:t>. Bruce J </a:t>
            </a:r>
            <a:r>
              <a:rPr lang="en-US" sz="2000" dirty="0" smtClean="0"/>
              <a:t>Holmes</a:t>
            </a:r>
            <a:endParaRPr lang="en-US" sz="2000" dirty="0"/>
          </a:p>
          <a:p>
            <a:pPr>
              <a:buFontTx/>
              <a:buNone/>
            </a:pPr>
            <a:r>
              <a:rPr lang="en-US" sz="2000" dirty="0" smtClean="0"/>
              <a:t>	Ken Seehart</a:t>
            </a:r>
          </a:p>
          <a:p>
            <a:pPr>
              <a:buFontTx/>
              <a:buNone/>
            </a:pPr>
            <a:r>
              <a:rPr lang="en-US" sz="2000" smtClean="0"/>
              <a:t>	William </a:t>
            </a:r>
            <a:r>
              <a:rPr lang="en-US" sz="2000" dirty="0" smtClean="0"/>
              <a:t>Van </a:t>
            </a:r>
            <a:r>
              <a:rPr lang="en-US" sz="2000" dirty="0" err="1" smtClean="0"/>
              <a:t>Valkenberg</a:t>
            </a:r>
            <a:endParaRPr lang="en-US" sz="20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Picture 7" descr="MITphaseda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62600" y="3581400"/>
            <a:ext cx="2655888" cy="2490787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4"/>
          <a:srcRect l="-51409" r="-51409"/>
          <a:stretch>
            <a:fillRect/>
          </a:stretch>
        </p:blipFill>
        <p:spPr bwMode="auto">
          <a:xfrm>
            <a:off x="4648200" y="838200"/>
            <a:ext cx="466381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5400000"/>
            </a:camera>
            <a:lightRig rig="threePt" dir="t"/>
          </a:scene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 might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There is no “general theory” of airspace</a:t>
            </a:r>
          </a:p>
          <a:p>
            <a:r>
              <a:rPr lang="en-US" sz="2400" dirty="0" smtClean="0"/>
              <a:t>Status quo is reaching limits of functionality</a:t>
            </a:r>
          </a:p>
          <a:p>
            <a:r>
              <a:rPr lang="en-US" sz="2400" dirty="0" smtClean="0"/>
              <a:t>Can’t extrapolate forever</a:t>
            </a:r>
          </a:p>
          <a:p>
            <a:r>
              <a:rPr lang="en-US" sz="2400" dirty="0" smtClean="0"/>
              <a:t>The world’s largest machine</a:t>
            </a:r>
            <a:endParaRPr lang="en-US" sz="1400" dirty="0"/>
          </a:p>
          <a:p>
            <a:pPr lvl="1"/>
            <a:r>
              <a:rPr lang="en-US" sz="1400" dirty="0" smtClean="0"/>
              <a:t>“A </a:t>
            </a:r>
            <a:r>
              <a:rPr lang="en-US" sz="1400" dirty="0"/>
              <a:t>system or device for doing work, </a:t>
            </a:r>
            <a:r>
              <a:rPr lang="en-US" sz="1400" dirty="0" smtClean="0"/>
              <a:t>such as </a:t>
            </a:r>
            <a:r>
              <a:rPr lang="en-US" sz="1400" dirty="0"/>
              <a:t>an automobile or a jackhammer, together with its power source and auxiliary </a:t>
            </a:r>
            <a:r>
              <a:rPr lang="en-US" sz="1400" dirty="0" smtClean="0"/>
              <a:t>equipment.”</a:t>
            </a: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9086" r="19086"/>
          <a:stretch>
            <a:fillRect/>
          </a:stretch>
        </p:blipFill>
        <p:spPr/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/>
          <a:srcRect l="-9927" r="-9927"/>
          <a:stretch>
            <a:fillRect/>
          </a:stretch>
        </p:blipFill>
        <p:spPr bwMode="auto">
          <a:xfrm>
            <a:off x="7673622" y="0"/>
            <a:ext cx="162277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/>
          <a:srcRect l="-6772" r="-6772"/>
          <a:stretch>
            <a:fillRect/>
          </a:stretch>
        </p:blipFill>
        <p:spPr bwMode="auto">
          <a:xfrm>
            <a:off x="-30018" y="-1"/>
            <a:ext cx="1630218" cy="1760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73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Darwin’s</a:t>
            </a:r>
            <a:r>
              <a:rPr lang="en-US" dirty="0" smtClean="0"/>
              <a:t> Legacy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114800"/>
          </a:xfrm>
        </p:spPr>
        <p:txBody>
          <a:bodyPr/>
          <a:lstStyle/>
          <a:p>
            <a:r>
              <a:rPr lang="en-US" sz="2400" dirty="0" smtClean="0"/>
              <a:t>Evolution is driven by variation and selection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Variation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explores</a:t>
            </a:r>
            <a:r>
              <a:rPr lang="en-US" sz="2000" dirty="0" smtClean="0"/>
              <a:t> the space of possibilities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Selection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chooses</a:t>
            </a:r>
            <a:r>
              <a:rPr lang="en-US" sz="2000" dirty="0" smtClean="0"/>
              <a:t> from the possibilities</a:t>
            </a:r>
          </a:p>
          <a:p>
            <a:r>
              <a:rPr lang="en-US" sz="2400" dirty="0" smtClean="0"/>
              <a:t>Fitness depends on everyone else</a:t>
            </a:r>
          </a:p>
          <a:p>
            <a:pPr lvl="1"/>
            <a:r>
              <a:rPr lang="en-US" sz="2000" dirty="0" smtClean="0"/>
              <a:t>How well you do is </a:t>
            </a:r>
            <a:r>
              <a:rPr lang="en-US" sz="2000" dirty="0" smtClean="0">
                <a:solidFill>
                  <a:srgbClr val="FF0000"/>
                </a:solidFill>
              </a:rPr>
              <a:t>context dependent</a:t>
            </a:r>
          </a:p>
          <a:p>
            <a:pPr lvl="1"/>
            <a:r>
              <a:rPr lang="en-US" sz="2000" dirty="0" smtClean="0"/>
              <a:t>An organism needs a whole ecosystem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Recursive </a:t>
            </a:r>
            <a:r>
              <a:rPr lang="en-US" sz="2000" dirty="0" smtClean="0"/>
              <a:t>definition:  </a:t>
            </a:r>
            <a:r>
              <a:rPr lang="en-US" sz="2000" dirty="0" smtClean="0">
                <a:solidFill>
                  <a:srgbClr val="008000"/>
                </a:solidFill>
              </a:rPr>
              <a:t>Keep on keeping on</a:t>
            </a:r>
          </a:p>
          <a:p>
            <a:pPr lvl="1"/>
            <a:endParaRPr lang="en-US" dirty="0" smtClean="0">
              <a:solidFill>
                <a:srgbClr val="00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499340"/>
            <a:ext cx="1955014" cy="2596660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4800600" y="1981200"/>
            <a:ext cx="3810000" cy="4114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524000"/>
            <a:ext cx="1952980" cy="196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3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Boltzmann’s</a:t>
            </a:r>
            <a:r>
              <a:rPr lang="en-US" dirty="0" smtClean="0"/>
              <a:t> Legacy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114800"/>
          </a:xfrm>
        </p:spPr>
        <p:txBody>
          <a:bodyPr/>
          <a:lstStyle/>
          <a:p>
            <a:r>
              <a:rPr lang="en-US" sz="2400" dirty="0" smtClean="0"/>
              <a:t>A</a:t>
            </a:r>
            <a:r>
              <a:rPr lang="en-US" sz="2400" dirty="0" smtClean="0">
                <a:solidFill>
                  <a:srgbClr val="0000FF"/>
                </a:solidFill>
              </a:rPr>
              <a:t> statistical </a:t>
            </a:r>
            <a:r>
              <a:rPr lang="en-US" sz="2400" dirty="0" smtClean="0"/>
              <a:t>approach to nature</a:t>
            </a:r>
          </a:p>
          <a:p>
            <a:pPr lvl="1"/>
            <a:r>
              <a:rPr lang="en-US" sz="2000" dirty="0" smtClean="0"/>
              <a:t>Understanding the world gets </a:t>
            </a:r>
            <a:r>
              <a:rPr lang="en-US" sz="2000" dirty="0" smtClean="0">
                <a:solidFill>
                  <a:srgbClr val="FF0000"/>
                </a:solidFill>
              </a:rPr>
              <a:t>easier</a:t>
            </a:r>
            <a:r>
              <a:rPr lang="en-US" sz="2000" dirty="0" smtClean="0"/>
              <a:t>, not harder, when the numbers get </a:t>
            </a:r>
            <a:r>
              <a:rPr lang="en-US" sz="2000" dirty="0" smtClean="0">
                <a:solidFill>
                  <a:srgbClr val="FF0000"/>
                </a:solidFill>
              </a:rPr>
              <a:t>bigger</a:t>
            </a:r>
          </a:p>
          <a:p>
            <a:r>
              <a:rPr lang="en-US" sz="2400" dirty="0" smtClean="0"/>
              <a:t>Bulk properties </a:t>
            </a:r>
            <a:r>
              <a:rPr lang="en-US" sz="2400" dirty="0" smtClean="0">
                <a:solidFill>
                  <a:srgbClr val="FF0000"/>
                </a:solidFill>
              </a:rPr>
              <a:t>independent</a:t>
            </a:r>
            <a:r>
              <a:rPr lang="en-US" sz="2400" dirty="0" smtClean="0"/>
              <a:t> of details: Ideal Gas Law: </a:t>
            </a:r>
          </a:p>
          <a:p>
            <a:pPr lvl="1"/>
            <a:r>
              <a:rPr lang="en-US" sz="2000" i="1" dirty="0" err="1" smtClean="0">
                <a:solidFill>
                  <a:srgbClr val="0000FF"/>
                </a:solidFill>
              </a:rPr>
              <a:t>pV</a:t>
            </a:r>
            <a:r>
              <a:rPr lang="en-US" sz="2000" i="1" dirty="0" smtClean="0">
                <a:solidFill>
                  <a:srgbClr val="0000FF"/>
                </a:solidFill>
              </a:rPr>
              <a:t> = </a:t>
            </a:r>
            <a:r>
              <a:rPr lang="en-US" sz="2000" i="1" dirty="0" err="1" smtClean="0">
                <a:solidFill>
                  <a:srgbClr val="0000FF"/>
                </a:solidFill>
              </a:rPr>
              <a:t>nRT</a:t>
            </a:r>
            <a:endParaRPr lang="en-US" sz="2000" i="1" dirty="0" smtClean="0">
              <a:solidFill>
                <a:srgbClr val="0000FF"/>
              </a:solidFill>
            </a:endParaRPr>
          </a:p>
          <a:p>
            <a:r>
              <a:rPr lang="en-US" sz="2400" dirty="0" smtClean="0"/>
              <a:t>Microscopic laws </a:t>
            </a:r>
            <a:r>
              <a:rPr lang="en-US" sz="2400" dirty="0" smtClean="0">
                <a:solidFill>
                  <a:srgbClr val="FF0000"/>
                </a:solidFill>
              </a:rPr>
              <a:t>imposed</a:t>
            </a:r>
            <a:r>
              <a:rPr lang="en-US" sz="2400" dirty="0" smtClean="0"/>
              <a:t> from outside</a:t>
            </a:r>
          </a:p>
          <a:p>
            <a:pPr lvl="1"/>
            <a:r>
              <a:rPr lang="en-US" sz="1600" dirty="0" smtClean="0"/>
              <a:t>Newton’s Laws</a:t>
            </a:r>
            <a:endParaRPr lang="en-US" sz="1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978" b="5978"/>
          <a:stretch>
            <a:fillRect/>
          </a:stretch>
        </p:blipFill>
        <p:spPr>
          <a:xfrm>
            <a:off x="5410200" y="1447800"/>
            <a:ext cx="1981200" cy="2139696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581399"/>
            <a:ext cx="2895600" cy="25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9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sz="2400" dirty="0" smtClean="0"/>
              <a:t>Observations on Evolved and Engineered Systems</a:t>
            </a:r>
            <a:endParaRPr lang="en-US" sz="240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18" y="1371600"/>
            <a:ext cx="5938982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Physics has traditionally led the sciences in the application of analytic methods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 Boltzmann</a:t>
            </a:r>
            <a:r>
              <a:rPr lang="en-US" sz="2000" dirty="0">
                <a:solidFill>
                  <a:srgbClr val="0000FF"/>
                </a:solidFill>
              </a:rPr>
              <a:t> paradigm </a:t>
            </a:r>
            <a:r>
              <a:rPr lang="en-US" sz="2000" dirty="0"/>
              <a:t>has dominated the field of systems with many moving parts because of its spectacular early success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The analytics used by Boltzmann apply to systems that are </a:t>
            </a:r>
            <a:r>
              <a:rPr lang="ja-JP" altLang="en-US" sz="2000" dirty="0">
                <a:solidFill>
                  <a:srgbClr val="3366FF"/>
                </a:solidFill>
                <a:latin typeface="Arial"/>
              </a:rPr>
              <a:t>“</a:t>
            </a:r>
            <a:r>
              <a:rPr lang="en-US" sz="2000" dirty="0">
                <a:solidFill>
                  <a:srgbClr val="3366FF"/>
                </a:solidFill>
              </a:rPr>
              <a:t>most likely = equilibrium</a:t>
            </a:r>
            <a:r>
              <a:rPr lang="ja-JP" altLang="en-US" sz="2000" dirty="0">
                <a:solidFill>
                  <a:srgbClr val="3366FF"/>
                </a:solidFill>
                <a:latin typeface="Arial"/>
              </a:rPr>
              <a:t>”</a:t>
            </a:r>
            <a:endParaRPr lang="en-US" sz="2000" dirty="0">
              <a:solidFill>
                <a:srgbClr val="3366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8000"/>
                </a:solidFill>
              </a:rPr>
              <a:t>Evolved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8000"/>
                </a:solidFill>
              </a:rPr>
              <a:t>engineered</a:t>
            </a:r>
            <a:r>
              <a:rPr lang="en-US" sz="2000" dirty="0"/>
              <a:t> systems are </a:t>
            </a:r>
            <a:r>
              <a:rPr lang="ja-JP" altLang="en-US" sz="2000" dirty="0">
                <a:latin typeface="Arial"/>
              </a:rPr>
              <a:t>“</a:t>
            </a:r>
            <a:r>
              <a:rPr lang="en-US" sz="2000" dirty="0">
                <a:solidFill>
                  <a:srgbClr val="008000"/>
                </a:solidFill>
              </a:rPr>
              <a:t>highly non-</a:t>
            </a:r>
            <a:r>
              <a:rPr lang="en-US" sz="2000" dirty="0" smtClean="0">
                <a:solidFill>
                  <a:srgbClr val="008000"/>
                </a:solidFill>
              </a:rPr>
              <a:t>random = highly unlikely</a:t>
            </a:r>
            <a:r>
              <a:rPr lang="ja-JP" altLang="en-US" sz="2000" dirty="0" smtClean="0">
                <a:latin typeface="Arial"/>
              </a:rPr>
              <a:t>”</a:t>
            </a:r>
            <a:r>
              <a:rPr lang="en-US" sz="2000" dirty="0" smtClean="0"/>
              <a:t> </a:t>
            </a:r>
            <a:r>
              <a:rPr lang="en-US" sz="2000" dirty="0"/>
              <a:t>because their endogenous or exogenous purpose has driven them to a very particular corner of configuration </a:t>
            </a:r>
            <a:r>
              <a:rPr lang="en-US" sz="2000" dirty="0" smtClean="0"/>
              <a:t>space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Context matters!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008000"/>
                </a:solidFill>
              </a:rPr>
              <a:t>EE</a:t>
            </a:r>
            <a:r>
              <a:rPr lang="en-US" sz="2000" dirty="0" smtClean="0"/>
              <a:t> Systems have agency/optimization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Want </a:t>
            </a:r>
            <a:r>
              <a:rPr lang="en-US" sz="2000" dirty="0" smtClean="0">
                <a:solidFill>
                  <a:srgbClr val="0000FF"/>
                </a:solidFill>
              </a:rPr>
              <a:t>rigor</a:t>
            </a:r>
            <a:r>
              <a:rPr lang="en-US" sz="2000" dirty="0" smtClean="0"/>
              <a:t> of physics applied to a system with </a:t>
            </a:r>
            <a:r>
              <a:rPr lang="en-US" sz="2000" dirty="0" smtClean="0">
                <a:solidFill>
                  <a:srgbClr val="008000"/>
                </a:solidFill>
              </a:rPr>
              <a:t>intent</a:t>
            </a:r>
            <a:endParaRPr lang="en-US" sz="2000" dirty="0">
              <a:solidFill>
                <a:srgbClr val="008000"/>
              </a:solidFill>
            </a:endParaRPr>
          </a:p>
        </p:txBody>
      </p:sp>
      <p:pic>
        <p:nvPicPr>
          <p:cNvPr id="4" name="Picture 2" descr="A:\5004_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42" y="1447800"/>
            <a:ext cx="215335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A:\sheeler_classic_landscap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48" y="4419600"/>
            <a:ext cx="3110952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C3EB3-D450-2749-9B1A-2619D719788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3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Agency and Optimization</a:t>
            </a:r>
            <a:br>
              <a:rPr lang="en-US" dirty="0" smtClean="0"/>
            </a:br>
            <a:r>
              <a:rPr lang="en-US" sz="2800" dirty="0" smtClean="0"/>
              <a:t>Paradigms Lost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3810000" cy="4114800"/>
          </a:xfrm>
        </p:spPr>
        <p:txBody>
          <a:bodyPr/>
          <a:lstStyle/>
          <a:p>
            <a:r>
              <a:rPr lang="en-US" sz="2400" dirty="0"/>
              <a:t>Darwin:</a:t>
            </a:r>
          </a:p>
          <a:p>
            <a:pPr lvl="1"/>
            <a:r>
              <a:rPr lang="en-US" sz="2000" dirty="0" smtClean="0">
                <a:solidFill>
                  <a:srgbClr val="008000"/>
                </a:solidFill>
              </a:rPr>
              <a:t>Agency</a:t>
            </a:r>
            <a:r>
              <a:rPr lang="en-US" sz="2000" dirty="0" smtClean="0"/>
              <a:t>:  </a:t>
            </a:r>
          </a:p>
          <a:p>
            <a:pPr lvl="2"/>
            <a:r>
              <a:rPr lang="en-US" sz="1800" dirty="0" smtClean="0"/>
              <a:t>Survival of the fittest: Use everything you’ve got to get everything you can get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Optimization Issues</a:t>
            </a:r>
            <a:r>
              <a:rPr lang="en-US" sz="2000" dirty="0" smtClean="0"/>
              <a:t>: What is being optimized?</a:t>
            </a:r>
            <a:endParaRPr lang="en-US" sz="2000" dirty="0"/>
          </a:p>
          <a:p>
            <a:pPr lvl="1"/>
            <a:r>
              <a:rPr lang="en-US" sz="2000" dirty="0" smtClean="0"/>
              <a:t>The Unit of </a:t>
            </a:r>
            <a:r>
              <a:rPr lang="en-US" sz="2000" dirty="0"/>
              <a:t>S</a:t>
            </a:r>
            <a:r>
              <a:rPr lang="en-US" sz="2000" dirty="0" smtClean="0"/>
              <a:t>election </a:t>
            </a:r>
            <a:r>
              <a:rPr lang="en-US" sz="2000" dirty="0"/>
              <a:t>problem</a:t>
            </a:r>
          </a:p>
          <a:p>
            <a:pPr lvl="1"/>
            <a:r>
              <a:rPr lang="en-US" sz="2000" dirty="0" smtClean="0"/>
              <a:t>No insight </a:t>
            </a:r>
            <a:r>
              <a:rPr lang="en-US" sz="2000" dirty="0"/>
              <a:t>for </a:t>
            </a:r>
            <a:r>
              <a:rPr lang="en-US" sz="2000" dirty="0">
                <a:solidFill>
                  <a:srgbClr val="0000FF"/>
                </a:solidFill>
              </a:rPr>
              <a:t>systemic </a:t>
            </a:r>
            <a:r>
              <a:rPr lang="en-US" sz="2000" dirty="0" smtClean="0">
                <a:solidFill>
                  <a:srgbClr val="0000FF"/>
                </a:solidFill>
              </a:rPr>
              <a:t>properties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rgbClr val="008000"/>
                </a:solidFill>
              </a:rPr>
              <a:t>shifting mosaic, tangled bank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Boltzmann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Optimization</a:t>
            </a:r>
            <a:r>
              <a:rPr lang="en-US" sz="2000" dirty="0" smtClean="0"/>
              <a:t>:  Maximum entropy principle</a:t>
            </a:r>
            <a:endParaRPr lang="en-US" sz="2000" dirty="0"/>
          </a:p>
          <a:p>
            <a:pPr lvl="1"/>
            <a:r>
              <a:rPr lang="en-US" sz="2000" dirty="0" smtClean="0"/>
              <a:t>Lack of </a:t>
            </a:r>
            <a:r>
              <a:rPr lang="en-US" sz="2000" dirty="0" smtClean="0">
                <a:solidFill>
                  <a:srgbClr val="008000"/>
                </a:solidFill>
              </a:rPr>
              <a:t>Agency</a:t>
            </a:r>
            <a:r>
              <a:rPr lang="en-US" sz="2000" dirty="0" smtClean="0"/>
              <a:t>:</a:t>
            </a:r>
          </a:p>
          <a:p>
            <a:pPr lvl="2"/>
            <a:r>
              <a:rPr lang="en-US" sz="1800" dirty="0" smtClean="0"/>
              <a:t>Particles are indistinguishable in time and space</a:t>
            </a:r>
          </a:p>
          <a:p>
            <a:pPr lvl="2"/>
            <a:r>
              <a:rPr lang="en-US" sz="1800" dirty="0" smtClean="0"/>
              <a:t>They all obey exactly the same rules (conservation of </a:t>
            </a:r>
            <a:r>
              <a:rPr lang="en-US" sz="1800" dirty="0" err="1" smtClean="0"/>
              <a:t>E,p</a:t>
            </a:r>
            <a:r>
              <a:rPr lang="en-US" sz="1800" dirty="0" smtClean="0"/>
              <a:t>)</a:t>
            </a:r>
          </a:p>
          <a:p>
            <a:pPr lvl="1"/>
            <a:r>
              <a:rPr lang="en-US" sz="2000" dirty="0" smtClean="0"/>
              <a:t>No notion of </a:t>
            </a:r>
            <a:r>
              <a:rPr lang="en-US" sz="2000" dirty="0" smtClean="0">
                <a:solidFill>
                  <a:srgbClr val="008000"/>
                </a:solidFill>
              </a:rPr>
              <a:t>context</a:t>
            </a:r>
          </a:p>
          <a:p>
            <a:pPr lvl="1"/>
            <a:r>
              <a:rPr lang="en-US" sz="2000" dirty="0" smtClean="0"/>
              <a:t>No notion of</a:t>
            </a:r>
            <a:r>
              <a:rPr lang="en-US" sz="2000" dirty="0" smtClean="0">
                <a:solidFill>
                  <a:srgbClr val="00FF00"/>
                </a:solidFill>
              </a:rPr>
              <a:t> </a:t>
            </a:r>
            <a:r>
              <a:rPr lang="en-US" sz="2000" dirty="0" smtClean="0">
                <a:solidFill>
                  <a:srgbClr val="008000"/>
                </a:solidFill>
              </a:rPr>
              <a:t>intent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13.08.2012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www.nextgenaerosciences.com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228D8-E549-1444-9CFD-0F0455E55F2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10" y="0"/>
            <a:ext cx="1295401" cy="1720558"/>
          </a:xfrm>
          <a:prstGeom prst="rect">
            <a:avLst/>
          </a:prstGeom>
        </p:spPr>
      </p:pic>
      <p:pic>
        <p:nvPicPr>
          <p:cNvPr id="10" name="Content Placeholder 7"/>
          <p:cNvPicPr>
            <a:picLocks noChangeAspect="1"/>
          </p:cNvPicPr>
          <p:nvPr/>
        </p:nvPicPr>
        <p:blipFill>
          <a:blip r:embed="rId3"/>
          <a:srcRect t="5978" b="5978"/>
          <a:stretch>
            <a:fillRect/>
          </a:stretch>
        </p:blipFill>
        <p:spPr bwMode="auto">
          <a:xfrm>
            <a:off x="7662333" y="3408"/>
            <a:ext cx="148166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163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10754</TotalTime>
  <Words>1699</Words>
  <Application>Microsoft Macintosh PowerPoint</Application>
  <PresentationFormat>On-screen Show (4:3)</PresentationFormat>
  <Paragraphs>405</Paragraphs>
  <Slides>40</Slides>
  <Notes>10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Blank Presentation</vt:lpstr>
      <vt:lpstr> Darwin, Boltzmann, and the Sea of Air First Steps Toward a Theory of Airspace             Bruce Sawhill, PhD  NextGen AeroSciences, LLC University of California, Santa Cruz </vt:lpstr>
      <vt:lpstr>Why a Theory of Airspace?</vt:lpstr>
      <vt:lpstr>Why Darwin and Boltzmann?</vt:lpstr>
      <vt:lpstr>Misguided Optimization</vt:lpstr>
      <vt:lpstr>Why we might care</vt:lpstr>
      <vt:lpstr>Darwin’s Legacy</vt:lpstr>
      <vt:lpstr>Boltzmann’s Legacy</vt:lpstr>
      <vt:lpstr> Observations on Evolved and Engineered Systems</vt:lpstr>
      <vt:lpstr>Agency and Optimization Paradigms Lost</vt:lpstr>
      <vt:lpstr>Agency and Optimization: connecting the airspace to Boltzmann and Darwin</vt:lpstr>
      <vt:lpstr>Emergence in Classical Physics  “strong” prediction</vt:lpstr>
      <vt:lpstr>Emergence in Ecology and Economics “weak” prediction, agency</vt:lpstr>
      <vt:lpstr>Engineering Philosphy: S/N Ratio</vt:lpstr>
      <vt:lpstr>An aviation example</vt:lpstr>
      <vt:lpstr>The benefits of dynamic replanning</vt:lpstr>
      <vt:lpstr>The ‘Sea’ of Air</vt:lpstr>
      <vt:lpstr>The Sea of Air?</vt:lpstr>
      <vt:lpstr>The Sea: World Shipping Lanes</vt:lpstr>
      <vt:lpstr>Underneath, A 3D world</vt:lpstr>
      <vt:lpstr>An exercise of simplification</vt:lpstr>
      <vt:lpstr>Desiderata</vt:lpstr>
      <vt:lpstr>Look to Nature for inspiration</vt:lpstr>
      <vt:lpstr>Are natural patterns relevant?</vt:lpstr>
      <vt:lpstr>“Traffic Physics”</vt:lpstr>
      <vt:lpstr>Statistical Physics: Characterizing bulk properties of interacting elements</vt:lpstr>
      <vt:lpstr>Helbing Traffic Model (2003)</vt:lpstr>
      <vt:lpstr>Traffic Physics Applied</vt:lpstr>
      <vt:lpstr>Emergent Phenomena</vt:lpstr>
      <vt:lpstr>SAT Phase Transition</vt:lpstr>
      <vt:lpstr>Benefits of Prediction/Replanning</vt:lpstr>
      <vt:lpstr>“String Theory” of Flight</vt:lpstr>
      <vt:lpstr>An Experimental “Apparatus”</vt:lpstr>
      <vt:lpstr>5DT in TBO Airspace</vt:lpstr>
      <vt:lpstr>Increasing Density of Trajectories Causes Loss of Flexibility and Emergence of Traffic Physics Phase Transition from Conflict-Free to Conflicted TBO Airspace: Trajectory A to Z becomes Trajectory A to B becomes A becomes {0}</vt:lpstr>
      <vt:lpstr>Show movies</vt:lpstr>
      <vt:lpstr>Airspace Phases</vt:lpstr>
      <vt:lpstr>Controlling Airspace Phase State With Bulk Properties (Separation)</vt:lpstr>
      <vt:lpstr>Reprise</vt:lpstr>
      <vt:lpstr>Postscript on the nature of revolution</vt:lpstr>
      <vt:lpstr>Thank you</vt:lpstr>
    </vt:vector>
  </TitlesOfParts>
  <Company>DayJet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Challenges in Next-Generation Aviation</dc:title>
  <dc:creator>Bruce Sawhill</dc:creator>
  <cp:lastModifiedBy>Bruce Sawhill</cp:lastModifiedBy>
  <cp:revision>243</cp:revision>
  <cp:lastPrinted>2011-07-13T13:38:33Z</cp:lastPrinted>
  <dcterms:created xsi:type="dcterms:W3CDTF">2011-07-16T14:03:56Z</dcterms:created>
  <dcterms:modified xsi:type="dcterms:W3CDTF">2012-08-13T02:41:16Z</dcterms:modified>
</cp:coreProperties>
</file>